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418" r:id="rId2"/>
    <p:sldId id="419" r:id="rId3"/>
    <p:sldId id="882" r:id="rId4"/>
    <p:sldId id="1050" r:id="rId5"/>
    <p:sldId id="1040" r:id="rId6"/>
    <p:sldId id="1051" r:id="rId7"/>
    <p:sldId id="1052" r:id="rId8"/>
    <p:sldId id="1054" r:id="rId9"/>
    <p:sldId id="542" r:id="rId10"/>
    <p:sldId id="995" r:id="rId11"/>
    <p:sldId id="996" r:id="rId12"/>
    <p:sldId id="998" r:id="rId13"/>
    <p:sldId id="1049" r:id="rId14"/>
    <p:sldId id="1000" r:id="rId15"/>
    <p:sldId id="1048" r:id="rId16"/>
    <p:sldId id="994" r:id="rId17"/>
    <p:sldId id="545" r:id="rId18"/>
    <p:sldId id="1047" r:id="rId19"/>
    <p:sldId id="848" r:id="rId20"/>
    <p:sldId id="1001" r:id="rId21"/>
    <p:sldId id="999" r:id="rId22"/>
    <p:sldId id="1004" r:id="rId23"/>
    <p:sldId id="1003" r:id="rId24"/>
    <p:sldId id="1002" r:id="rId25"/>
    <p:sldId id="1053" r:id="rId26"/>
    <p:sldId id="1010" r:id="rId27"/>
    <p:sldId id="1046" r:id="rId28"/>
    <p:sldId id="1012" r:id="rId29"/>
    <p:sldId id="1037" r:id="rId30"/>
    <p:sldId id="1038" r:id="rId31"/>
    <p:sldId id="1039" r:id="rId32"/>
    <p:sldId id="1011" r:id="rId33"/>
    <p:sldId id="1013" r:id="rId34"/>
    <p:sldId id="1014" r:id="rId35"/>
    <p:sldId id="1015" r:id="rId36"/>
    <p:sldId id="1016" r:id="rId37"/>
    <p:sldId id="1018" r:id="rId38"/>
    <p:sldId id="1019" r:id="rId39"/>
    <p:sldId id="1020" r:id="rId40"/>
    <p:sldId id="1024" r:id="rId41"/>
    <p:sldId id="1025" r:id="rId42"/>
    <p:sldId id="815" r:id="rId43"/>
    <p:sldId id="1036" r:id="rId44"/>
  </p:sldIdLst>
  <p:sldSz cx="9144000" cy="6858000" type="screen4x3"/>
  <p:notesSz cx="6858000" cy="9144000"/>
  <p:defaultTextStyle>
    <a:defPPr>
      <a:defRPr lang="ru-RU"/>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CC3300"/>
    <a:srgbClr val="FFCCFF"/>
    <a:srgbClr val="008080"/>
    <a:srgbClr val="003399"/>
    <a:srgbClr val="0066CC"/>
    <a:srgbClr val="003366"/>
    <a:srgbClr val="0000FF"/>
    <a:srgbClr val="660066"/>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46" autoAdjust="0"/>
    <p:restoredTop sz="50000" autoAdjust="0"/>
  </p:normalViewPr>
  <p:slideViewPr>
    <p:cSldViewPr>
      <p:cViewPr varScale="1">
        <p:scale>
          <a:sx n="113" d="100"/>
          <a:sy n="113" d="100"/>
        </p:scale>
        <p:origin x="904" y="1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97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800415573053369E-2"/>
          <c:y val="3.4560553877851966E-2"/>
          <c:w val="0.83859300573539419"/>
          <c:h val="0.60102589611255319"/>
        </c:manualLayout>
      </c:layout>
      <c:barChart>
        <c:barDir val="col"/>
        <c:grouping val="clustered"/>
        <c:varyColors val="0"/>
        <c:ser>
          <c:idx val="0"/>
          <c:order val="0"/>
          <c:tx>
            <c:strRef>
              <c:f>Sheet1!$A$2</c:f>
              <c:strCache>
                <c:ptCount val="1"/>
                <c:pt idx="0">
                  <c:v>ჯანდაცვაზე მთლიანი დანახარჯი მლნ. ლარი</c:v>
                </c:pt>
              </c:strCache>
            </c:strRef>
          </c:tx>
          <c:invertIfNegative val="0"/>
          <c:dLbls>
            <c:dLbl>
              <c:idx val="11"/>
              <c:layout>
                <c:manualLayout>
                  <c:x val="-6.1728395061728392E-3"/>
                  <c:y val="0.49062730403692517"/>
                </c:manualLayout>
              </c:layout>
              <c:spPr/>
              <c:txPr>
                <a:bodyPr rot="-5400000" vert="horz"/>
                <a:lstStyle/>
                <a:p>
                  <a:pPr>
                    <a:defRPr sz="16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916-FD46-84C8-45C32951FD7C}"/>
                </c:ext>
              </c:extLst>
            </c:dLbl>
            <c:spPr>
              <a:noFill/>
              <a:ln>
                <a:noFill/>
              </a:ln>
              <a:effectLst/>
            </c:spPr>
            <c:txPr>
              <a:bodyPr wrap="square" lIns="38100" tIns="19050" rIns="38100" bIns="19050" anchor="ctr">
                <a:spAutoFit/>
              </a:bodyPr>
              <a:lstStyle/>
              <a:p>
                <a:pPr>
                  <a:defRPr sz="16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Sheet1!$B$1:$M$1</c:f>
              <c:strCache>
                <c:ptCount val="12"/>
                <c:pt idx="0">
                  <c:v>2005</c:v>
                </c:pt>
                <c:pt idx="1">
                  <c:v>2006</c:v>
                </c:pt>
                <c:pt idx="2">
                  <c:v>2007</c:v>
                </c:pt>
                <c:pt idx="3">
                  <c:v>2008</c:v>
                </c:pt>
                <c:pt idx="4">
                  <c:v>2009</c:v>
                </c:pt>
                <c:pt idx="5">
                  <c:v>2010</c:v>
                </c:pt>
                <c:pt idx="6">
                  <c:v>2011</c:v>
                </c:pt>
                <c:pt idx="7">
                  <c:v>2012</c:v>
                </c:pt>
                <c:pt idx="8">
                  <c:v>2013</c:v>
                </c:pt>
                <c:pt idx="9">
                  <c:v>2014</c:v>
                </c:pt>
                <c:pt idx="10">
                  <c:v>2015</c:v>
                </c:pt>
                <c:pt idx="11">
                  <c:v>2016</c:v>
                </c:pt>
              </c:strCache>
            </c:strRef>
          </c:cat>
          <c:val>
            <c:numRef>
              <c:f>Sheet1!$B$2:$M$2</c:f>
              <c:numCache>
                <c:formatCode>_(* #,##0_);_(* \(#,##0\);_(* "-"??_);_(@_)</c:formatCode>
                <c:ptCount val="12"/>
                <c:pt idx="0">
                  <c:v>965</c:v>
                </c:pt>
                <c:pt idx="1">
                  <c:v>1082</c:v>
                </c:pt>
                <c:pt idx="2">
                  <c:v>1299</c:v>
                </c:pt>
                <c:pt idx="3">
                  <c:v>1656</c:v>
                </c:pt>
                <c:pt idx="4">
                  <c:v>1769</c:v>
                </c:pt>
                <c:pt idx="5">
                  <c:v>1980</c:v>
                </c:pt>
                <c:pt idx="6">
                  <c:v>2042</c:v>
                </c:pt>
                <c:pt idx="7" formatCode="_(* #,##0.00_);_(* \(#,##0.00\);_(* &quot;-&quot;??_);_(@_)">
                  <c:v>2191</c:v>
                </c:pt>
                <c:pt idx="8">
                  <c:v>2254</c:v>
                </c:pt>
                <c:pt idx="9">
                  <c:v>2460</c:v>
                </c:pt>
                <c:pt idx="10">
                  <c:v>2519</c:v>
                </c:pt>
                <c:pt idx="11" formatCode="General">
                  <c:v>2861</c:v>
                </c:pt>
              </c:numCache>
            </c:numRef>
          </c:val>
          <c:extLst>
            <c:ext xmlns:c16="http://schemas.microsoft.com/office/drawing/2014/chart" uri="{C3380CC4-5D6E-409C-BE32-E72D297353CC}">
              <c16:uniqueId val="{00000001-8916-FD46-84C8-45C32951FD7C}"/>
            </c:ext>
          </c:extLst>
        </c:ser>
        <c:ser>
          <c:idx val="2"/>
          <c:order val="2"/>
          <c:tx>
            <c:strRef>
              <c:f>Sheet1!$A$4</c:f>
              <c:strCache>
                <c:ptCount val="1"/>
                <c:pt idx="0">
                  <c:v>ჯანდაცვაზე სახელმწიფო დანახარჯი, მლნ. ლარი</c:v>
                </c:pt>
              </c:strCache>
            </c:strRef>
          </c:tx>
          <c:spPr>
            <a:solidFill>
              <a:schemeClr val="accent1">
                <a:lumMod val="75000"/>
              </a:schemeClr>
            </a:solidFill>
          </c:spPr>
          <c:invertIfNegative val="0"/>
          <c:dLbls>
            <c:dLbl>
              <c:idx val="11"/>
              <c:layout>
                <c:manualLayout>
                  <c:x val="1.5432098765432098E-3"/>
                  <c:y val="0.1891958974255385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916-FD46-84C8-45C32951FD7C}"/>
                </c:ext>
              </c:extLst>
            </c:dLbl>
            <c:spPr>
              <a:noFill/>
              <a:ln>
                <a:noFill/>
              </a:ln>
              <a:effectLst/>
            </c:spPr>
            <c:txPr>
              <a:bodyPr rot="-5400000" vert="horz"/>
              <a:lstStyle/>
              <a:p>
                <a:pPr>
                  <a:defRPr sz="16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Sheet1!$B$1:$M$1</c:f>
              <c:strCache>
                <c:ptCount val="12"/>
                <c:pt idx="0">
                  <c:v>2005</c:v>
                </c:pt>
                <c:pt idx="1">
                  <c:v>2006</c:v>
                </c:pt>
                <c:pt idx="2">
                  <c:v>2007</c:v>
                </c:pt>
                <c:pt idx="3">
                  <c:v>2008</c:v>
                </c:pt>
                <c:pt idx="4">
                  <c:v>2009</c:v>
                </c:pt>
                <c:pt idx="5">
                  <c:v>2010</c:v>
                </c:pt>
                <c:pt idx="6">
                  <c:v>2011</c:v>
                </c:pt>
                <c:pt idx="7">
                  <c:v>2012</c:v>
                </c:pt>
                <c:pt idx="8">
                  <c:v>2013</c:v>
                </c:pt>
                <c:pt idx="9">
                  <c:v>2014</c:v>
                </c:pt>
                <c:pt idx="10">
                  <c:v>2015</c:v>
                </c:pt>
                <c:pt idx="11">
                  <c:v>2016</c:v>
                </c:pt>
              </c:strCache>
            </c:strRef>
          </c:cat>
          <c:val>
            <c:numRef>
              <c:f>Sheet1!$B$4:$M$4</c:f>
              <c:numCache>
                <c:formatCode>#,##0</c:formatCode>
                <c:ptCount val="12"/>
                <c:pt idx="0">
                  <c:v>158</c:v>
                </c:pt>
                <c:pt idx="1">
                  <c:v>175</c:v>
                </c:pt>
                <c:pt idx="2">
                  <c:v>203</c:v>
                </c:pt>
                <c:pt idx="3">
                  <c:v>311</c:v>
                </c:pt>
                <c:pt idx="4">
                  <c:v>399</c:v>
                </c:pt>
                <c:pt idx="5">
                  <c:v>441</c:v>
                </c:pt>
                <c:pt idx="6">
                  <c:v>375</c:v>
                </c:pt>
                <c:pt idx="7">
                  <c:v>450</c:v>
                </c:pt>
                <c:pt idx="8">
                  <c:v>548</c:v>
                </c:pt>
                <c:pt idx="9">
                  <c:v>693</c:v>
                </c:pt>
                <c:pt idx="10">
                  <c:v>914</c:v>
                </c:pt>
                <c:pt idx="11" formatCode="General">
                  <c:v>1064</c:v>
                </c:pt>
              </c:numCache>
            </c:numRef>
          </c:val>
          <c:extLst>
            <c:ext xmlns:c16="http://schemas.microsoft.com/office/drawing/2014/chart" uri="{C3380CC4-5D6E-409C-BE32-E72D297353CC}">
              <c16:uniqueId val="{00000003-8916-FD46-84C8-45C32951FD7C}"/>
            </c:ext>
          </c:extLst>
        </c:ser>
        <c:dLbls>
          <c:showLegendKey val="0"/>
          <c:showVal val="0"/>
          <c:showCatName val="0"/>
          <c:showSerName val="0"/>
          <c:showPercent val="0"/>
          <c:showBubbleSize val="0"/>
        </c:dLbls>
        <c:gapWidth val="29"/>
        <c:overlap val="36"/>
        <c:axId val="94479488"/>
        <c:axId val="94481792"/>
      </c:barChart>
      <c:lineChart>
        <c:grouping val="standard"/>
        <c:varyColors val="0"/>
        <c:ser>
          <c:idx val="1"/>
          <c:order val="1"/>
          <c:tx>
            <c:strRef>
              <c:f>Sheet1!$A$3</c:f>
              <c:strCache>
                <c:ptCount val="1"/>
                <c:pt idx="0">
                  <c:v>ჯანდაცვაზე მთლიანი დანახარჯის % მშპ-დან</c:v>
                </c:pt>
              </c:strCache>
            </c:strRef>
          </c:tx>
          <c:spPr>
            <a:ln>
              <a:solidFill>
                <a:srgbClr val="C00000"/>
              </a:solidFill>
            </a:ln>
          </c:spPr>
          <c:marker>
            <c:spPr>
              <a:solidFill>
                <a:srgbClr val="C00000"/>
              </a:solidFill>
              <a:ln>
                <a:solidFill>
                  <a:srgbClr val="C00000"/>
                </a:solidFill>
              </a:ln>
            </c:spPr>
          </c:marker>
          <c:dLbls>
            <c:spPr>
              <a:noFill/>
              <a:ln>
                <a:noFill/>
              </a:ln>
              <a:effectLst/>
            </c:spPr>
            <c:txPr>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Sheet1!$B$1:$M$1</c:f>
              <c:strCache>
                <c:ptCount val="12"/>
                <c:pt idx="0">
                  <c:v>2005</c:v>
                </c:pt>
                <c:pt idx="1">
                  <c:v>2006</c:v>
                </c:pt>
                <c:pt idx="2">
                  <c:v>2007</c:v>
                </c:pt>
                <c:pt idx="3">
                  <c:v>2008</c:v>
                </c:pt>
                <c:pt idx="4">
                  <c:v>2009</c:v>
                </c:pt>
                <c:pt idx="5">
                  <c:v>2010</c:v>
                </c:pt>
                <c:pt idx="6">
                  <c:v>2011</c:v>
                </c:pt>
                <c:pt idx="7">
                  <c:v>2012</c:v>
                </c:pt>
                <c:pt idx="8">
                  <c:v>2013</c:v>
                </c:pt>
                <c:pt idx="9">
                  <c:v>2014</c:v>
                </c:pt>
                <c:pt idx="10">
                  <c:v>2015</c:v>
                </c:pt>
                <c:pt idx="11">
                  <c:v>2016</c:v>
                </c:pt>
              </c:strCache>
            </c:strRef>
          </c:cat>
          <c:val>
            <c:numRef>
              <c:f>Sheet1!$B$3:$M$3</c:f>
              <c:numCache>
                <c:formatCode>0.0%</c:formatCode>
                <c:ptCount val="12"/>
                <c:pt idx="0">
                  <c:v>8.3015820563944923E-2</c:v>
                </c:pt>
                <c:pt idx="1">
                  <c:v>7.843616312181749E-2</c:v>
                </c:pt>
                <c:pt idx="2">
                  <c:v>7.6446825743405777E-2</c:v>
                </c:pt>
                <c:pt idx="3">
                  <c:v>8.6795220591242506E-2</c:v>
                </c:pt>
                <c:pt idx="4">
                  <c:v>9.8342208046132196E-2</c:v>
                </c:pt>
                <c:pt idx="5">
                  <c:v>9.672948509391463E-2</c:v>
                </c:pt>
                <c:pt idx="6">
                  <c:v>8.3877922737019162E-2</c:v>
                </c:pt>
                <c:pt idx="7">
                  <c:v>8.3711939924585449E-2</c:v>
                </c:pt>
                <c:pt idx="8">
                  <c:v>8.5384936414875337E-2</c:v>
                </c:pt>
                <c:pt idx="9">
                  <c:v>8.5384936414875337E-2</c:v>
                </c:pt>
                <c:pt idx="10">
                  <c:v>8.5000000000000006E-2</c:v>
                </c:pt>
                <c:pt idx="11" formatCode="0.00%">
                  <c:v>9.7000000000000003E-2</c:v>
                </c:pt>
              </c:numCache>
            </c:numRef>
          </c:val>
          <c:smooth val="0"/>
          <c:extLst>
            <c:ext xmlns:c16="http://schemas.microsoft.com/office/drawing/2014/chart" uri="{C3380CC4-5D6E-409C-BE32-E72D297353CC}">
              <c16:uniqueId val="{00000004-8916-FD46-84C8-45C32951FD7C}"/>
            </c:ext>
          </c:extLst>
        </c:ser>
        <c:ser>
          <c:idx val="3"/>
          <c:order val="3"/>
          <c:tx>
            <c:strRef>
              <c:f>Sheet1!$A$5</c:f>
              <c:strCache>
                <c:ptCount val="1"/>
                <c:pt idx="0">
                  <c:v>ჯანდაცვაზე სახელმწიფო დანახარჯის % მშპ-დან</c:v>
                </c:pt>
              </c:strCache>
            </c:strRef>
          </c:tx>
          <c:spPr>
            <a:ln>
              <a:solidFill>
                <a:srgbClr val="0066CC"/>
              </a:solidFill>
            </a:ln>
          </c:spPr>
          <c:marker>
            <c:spPr>
              <a:solidFill>
                <a:srgbClr val="0066CC"/>
              </a:solidFill>
              <a:ln>
                <a:solidFill>
                  <a:srgbClr val="0066CC"/>
                </a:solidFill>
              </a:ln>
            </c:spPr>
          </c:marker>
          <c:dLbls>
            <c:spPr>
              <a:noFill/>
              <a:ln>
                <a:noFill/>
              </a:ln>
              <a:effectLst/>
            </c:spPr>
            <c:txPr>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Sheet1!$B$1:$M$1</c:f>
              <c:strCache>
                <c:ptCount val="12"/>
                <c:pt idx="0">
                  <c:v>2005</c:v>
                </c:pt>
                <c:pt idx="1">
                  <c:v>2006</c:v>
                </c:pt>
                <c:pt idx="2">
                  <c:v>2007</c:v>
                </c:pt>
                <c:pt idx="3">
                  <c:v>2008</c:v>
                </c:pt>
                <c:pt idx="4">
                  <c:v>2009</c:v>
                </c:pt>
                <c:pt idx="5">
                  <c:v>2010</c:v>
                </c:pt>
                <c:pt idx="6">
                  <c:v>2011</c:v>
                </c:pt>
                <c:pt idx="7">
                  <c:v>2012</c:v>
                </c:pt>
                <c:pt idx="8">
                  <c:v>2013</c:v>
                </c:pt>
                <c:pt idx="9">
                  <c:v>2014</c:v>
                </c:pt>
                <c:pt idx="10">
                  <c:v>2015</c:v>
                </c:pt>
                <c:pt idx="11">
                  <c:v>2016</c:v>
                </c:pt>
              </c:strCache>
            </c:strRef>
          </c:cat>
          <c:val>
            <c:numRef>
              <c:f>Sheet1!$B$5:$M$5</c:f>
              <c:numCache>
                <c:formatCode>0.0%</c:formatCode>
                <c:ptCount val="12"/>
                <c:pt idx="0">
                  <c:v>1.3561878718665059E-2</c:v>
                </c:pt>
                <c:pt idx="1">
                  <c:v>1.2662034732232092E-2</c:v>
                </c:pt>
                <c:pt idx="2">
                  <c:v>1.195537311333851E-2</c:v>
                </c:pt>
                <c:pt idx="3">
                  <c:v>1.6279552256556206E-2</c:v>
                </c:pt>
                <c:pt idx="4">
                  <c:v>2.2177275306261193E-2</c:v>
                </c:pt>
                <c:pt idx="5">
                  <c:v>2.1533107964660497E-2</c:v>
                </c:pt>
                <c:pt idx="6">
                  <c:v>1.5424689032252081E-2</c:v>
                </c:pt>
                <c:pt idx="7">
                  <c:v>1.7209900867980875E-2</c:v>
                </c:pt>
                <c:pt idx="8">
                  <c:v>2.0409014953656761E-2</c:v>
                </c:pt>
                <c:pt idx="9">
                  <c:v>2.3780707749627678E-2</c:v>
                </c:pt>
                <c:pt idx="10">
                  <c:v>2.9000000000000001E-2</c:v>
                </c:pt>
                <c:pt idx="11" formatCode="0.00%">
                  <c:v>3.1E-2</c:v>
                </c:pt>
              </c:numCache>
            </c:numRef>
          </c:val>
          <c:smooth val="0"/>
          <c:extLst>
            <c:ext xmlns:c16="http://schemas.microsoft.com/office/drawing/2014/chart" uri="{C3380CC4-5D6E-409C-BE32-E72D297353CC}">
              <c16:uniqueId val="{00000005-8916-FD46-84C8-45C32951FD7C}"/>
            </c:ext>
          </c:extLst>
        </c:ser>
        <c:dLbls>
          <c:showLegendKey val="0"/>
          <c:showVal val="0"/>
          <c:showCatName val="0"/>
          <c:showSerName val="0"/>
          <c:showPercent val="0"/>
          <c:showBubbleSize val="0"/>
        </c:dLbls>
        <c:marker val="1"/>
        <c:smooth val="0"/>
        <c:axId val="114699648"/>
        <c:axId val="114698112"/>
      </c:lineChart>
      <c:catAx>
        <c:axId val="94479488"/>
        <c:scaling>
          <c:orientation val="minMax"/>
        </c:scaling>
        <c:delete val="0"/>
        <c:axPos val="b"/>
        <c:numFmt formatCode="General" sourceLinked="0"/>
        <c:majorTickMark val="out"/>
        <c:minorTickMark val="none"/>
        <c:tickLblPos val="nextTo"/>
        <c:txPr>
          <a:bodyPr/>
          <a:lstStyle/>
          <a:p>
            <a:pPr>
              <a:defRPr sz="1400"/>
            </a:pPr>
            <a:endParaRPr lang="en-US"/>
          </a:p>
        </c:txPr>
        <c:crossAx val="94481792"/>
        <c:crosses val="autoZero"/>
        <c:auto val="1"/>
        <c:lblAlgn val="ctr"/>
        <c:lblOffset val="100"/>
        <c:noMultiLvlLbl val="0"/>
      </c:catAx>
      <c:valAx>
        <c:axId val="94481792"/>
        <c:scaling>
          <c:orientation val="minMax"/>
        </c:scaling>
        <c:delete val="0"/>
        <c:axPos val="l"/>
        <c:numFmt formatCode="_(* #,##0_);_(* \(#,##0\);_(* &quot;-&quot;??_);_(@_)" sourceLinked="1"/>
        <c:majorTickMark val="out"/>
        <c:minorTickMark val="none"/>
        <c:tickLblPos val="nextTo"/>
        <c:txPr>
          <a:bodyPr/>
          <a:lstStyle/>
          <a:p>
            <a:pPr>
              <a:defRPr sz="1400"/>
            </a:pPr>
            <a:endParaRPr lang="en-US"/>
          </a:p>
        </c:txPr>
        <c:crossAx val="94479488"/>
        <c:crosses val="autoZero"/>
        <c:crossBetween val="between"/>
      </c:valAx>
      <c:valAx>
        <c:axId val="114698112"/>
        <c:scaling>
          <c:orientation val="minMax"/>
        </c:scaling>
        <c:delete val="0"/>
        <c:axPos val="r"/>
        <c:numFmt formatCode="0%" sourceLinked="0"/>
        <c:majorTickMark val="out"/>
        <c:minorTickMark val="none"/>
        <c:tickLblPos val="nextTo"/>
        <c:txPr>
          <a:bodyPr/>
          <a:lstStyle/>
          <a:p>
            <a:pPr>
              <a:defRPr sz="1400"/>
            </a:pPr>
            <a:endParaRPr lang="en-US"/>
          </a:p>
        </c:txPr>
        <c:crossAx val="114699648"/>
        <c:crosses val="max"/>
        <c:crossBetween val="between"/>
      </c:valAx>
      <c:catAx>
        <c:axId val="114699648"/>
        <c:scaling>
          <c:orientation val="minMax"/>
        </c:scaling>
        <c:delete val="1"/>
        <c:axPos val="b"/>
        <c:numFmt formatCode="General" sourceLinked="1"/>
        <c:majorTickMark val="out"/>
        <c:minorTickMark val="none"/>
        <c:tickLblPos val="nextTo"/>
        <c:crossAx val="114698112"/>
        <c:crosses val="autoZero"/>
        <c:auto val="1"/>
        <c:lblAlgn val="ctr"/>
        <c:lblOffset val="100"/>
        <c:noMultiLvlLbl val="0"/>
      </c:catAx>
    </c:plotArea>
    <c:legend>
      <c:legendPos val="b"/>
      <c:layout>
        <c:manualLayout>
          <c:xMode val="edge"/>
          <c:yMode val="edge"/>
          <c:x val="0.12008420822397199"/>
          <c:y val="0.7446437769540758"/>
          <c:w val="0.78915244969378828"/>
          <c:h val="0.23376013776247087"/>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ka-GE" sz="1600" b="1" i="0" u="none" strike="noStrike" baseline="0" dirty="0">
                <a:effectLst/>
              </a:rPr>
              <a:t>ჯანდაცვაზე მთლიანი დანახარჯი მშპ-დან (%), 2015</a:t>
            </a:r>
            <a:endParaRPr lang="en-US" sz="1600" dirty="0"/>
          </a:p>
        </c:rich>
      </c:tx>
      <c:layout>
        <c:manualLayout>
          <c:xMode val="edge"/>
          <c:yMode val="edge"/>
          <c:x val="0.15342700131233597"/>
          <c:y val="5.7036226986219235E-3"/>
        </c:manualLayout>
      </c:layout>
      <c:overlay val="0"/>
    </c:title>
    <c:autoTitleDeleted val="0"/>
    <c:plotArea>
      <c:layout/>
      <c:barChart>
        <c:barDir val="col"/>
        <c:grouping val="clustered"/>
        <c:varyColors val="0"/>
        <c:ser>
          <c:idx val="0"/>
          <c:order val="0"/>
          <c:tx>
            <c:strRef>
              <c:f>Sheet1!$B$1</c:f>
              <c:strCache>
                <c:ptCount val="1"/>
                <c:pt idx="0">
                  <c:v>Series 1</c:v>
                </c:pt>
              </c:strCache>
            </c:strRef>
          </c:tx>
          <c:spPr>
            <a:solidFill>
              <a:srgbClr val="0066CC"/>
            </a:solidFill>
          </c:spPr>
          <c:invertIfNegative val="0"/>
          <c:dPt>
            <c:idx val="1"/>
            <c:invertIfNegative val="0"/>
            <c:bubble3D val="0"/>
            <c:spPr>
              <a:solidFill>
                <a:srgbClr val="00B0F0"/>
              </a:solidFill>
            </c:spPr>
            <c:extLst>
              <c:ext xmlns:c16="http://schemas.microsoft.com/office/drawing/2014/chart" uri="{C3380CC4-5D6E-409C-BE32-E72D297353CC}">
                <c16:uniqueId val="{00000001-A315-B24B-836D-F2DFC47052CD}"/>
              </c:ext>
            </c:extLst>
          </c:dPt>
          <c:dPt>
            <c:idx val="2"/>
            <c:invertIfNegative val="0"/>
            <c:bubble3D val="0"/>
            <c:spPr>
              <a:solidFill>
                <a:schemeClr val="accent2">
                  <a:lumMod val="40000"/>
                  <a:lumOff val="60000"/>
                </a:schemeClr>
              </a:solidFill>
            </c:spPr>
            <c:extLst>
              <c:ext xmlns:c16="http://schemas.microsoft.com/office/drawing/2014/chart" uri="{C3380CC4-5D6E-409C-BE32-E72D297353CC}">
                <c16:uniqueId val="{00000003-A315-B24B-836D-F2DFC47052CD}"/>
              </c:ext>
            </c:extLst>
          </c:dPt>
          <c:dLbls>
            <c:spPr>
              <a:noFill/>
              <a:ln>
                <a:noFill/>
              </a:ln>
              <a:effectLst/>
            </c:spPr>
            <c:txPr>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Georgia</c:v>
                </c:pt>
                <c:pt idx="1">
                  <c:v>EU</c:v>
                </c:pt>
                <c:pt idx="2">
                  <c:v>CIS</c:v>
                </c:pt>
              </c:strCache>
            </c:strRef>
          </c:cat>
          <c:val>
            <c:numRef>
              <c:f>Sheet1!$B$2:$B$4</c:f>
              <c:numCache>
                <c:formatCode>0.00%</c:formatCode>
                <c:ptCount val="3"/>
                <c:pt idx="0">
                  <c:v>8.5000000000000006E-2</c:v>
                </c:pt>
                <c:pt idx="1">
                  <c:v>9.4E-2</c:v>
                </c:pt>
                <c:pt idx="2">
                  <c:v>5.2999999999999999E-2</c:v>
                </c:pt>
              </c:numCache>
            </c:numRef>
          </c:val>
          <c:extLst>
            <c:ext xmlns:c16="http://schemas.microsoft.com/office/drawing/2014/chart" uri="{C3380CC4-5D6E-409C-BE32-E72D297353CC}">
              <c16:uniqueId val="{00000004-A315-B24B-836D-F2DFC47052CD}"/>
            </c:ext>
          </c:extLst>
        </c:ser>
        <c:dLbls>
          <c:showLegendKey val="0"/>
          <c:showVal val="0"/>
          <c:showCatName val="0"/>
          <c:showSerName val="0"/>
          <c:showPercent val="0"/>
          <c:showBubbleSize val="0"/>
        </c:dLbls>
        <c:gapWidth val="150"/>
        <c:axId val="129569536"/>
        <c:axId val="129571840"/>
      </c:barChart>
      <c:catAx>
        <c:axId val="129569536"/>
        <c:scaling>
          <c:orientation val="minMax"/>
        </c:scaling>
        <c:delete val="0"/>
        <c:axPos val="b"/>
        <c:numFmt formatCode="General" sourceLinked="0"/>
        <c:majorTickMark val="out"/>
        <c:minorTickMark val="none"/>
        <c:tickLblPos val="nextTo"/>
        <c:txPr>
          <a:bodyPr/>
          <a:lstStyle/>
          <a:p>
            <a:pPr>
              <a:defRPr sz="1600"/>
            </a:pPr>
            <a:endParaRPr lang="en-US"/>
          </a:p>
        </c:txPr>
        <c:crossAx val="129571840"/>
        <c:crosses val="autoZero"/>
        <c:auto val="1"/>
        <c:lblAlgn val="ctr"/>
        <c:lblOffset val="100"/>
        <c:noMultiLvlLbl val="0"/>
      </c:catAx>
      <c:valAx>
        <c:axId val="129571840"/>
        <c:scaling>
          <c:orientation val="minMax"/>
        </c:scaling>
        <c:delete val="0"/>
        <c:axPos val="l"/>
        <c:numFmt formatCode="0%" sourceLinked="0"/>
        <c:majorTickMark val="out"/>
        <c:minorTickMark val="none"/>
        <c:tickLblPos val="nextTo"/>
        <c:txPr>
          <a:bodyPr/>
          <a:lstStyle/>
          <a:p>
            <a:pPr>
              <a:defRPr sz="1400"/>
            </a:pPr>
            <a:endParaRPr lang="en-US"/>
          </a:p>
        </c:txPr>
        <c:crossAx val="12956953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0"/>
    <c:plotArea>
      <c:layout>
        <c:manualLayout>
          <c:layoutTarget val="inner"/>
          <c:xMode val="edge"/>
          <c:yMode val="edge"/>
          <c:x val="0.10418331389131914"/>
          <c:y val="4.4814240546490927E-2"/>
          <c:w val="0.86835909400213862"/>
          <c:h val="0.69540768861495661"/>
        </c:manualLayout>
      </c:layout>
      <c:barChart>
        <c:barDir val="col"/>
        <c:grouping val="percentStacked"/>
        <c:varyColors val="0"/>
        <c:ser>
          <c:idx val="0"/>
          <c:order val="0"/>
          <c:tx>
            <c:strRef>
              <c:f>Sheet1!$A$2</c:f>
              <c:strCache>
                <c:ptCount val="1"/>
                <c:pt idx="0">
                  <c:v>სახელმწიფო</c:v>
                </c:pt>
              </c:strCache>
            </c:strRef>
          </c:tx>
          <c:invertIfNegative val="0"/>
          <c:dLbls>
            <c:numFmt formatCode="0%" sourceLinked="0"/>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Sheet1!$B$1:$Q$1</c:f>
              <c:strCache>
                <c:ptCount val="16"/>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strCache>
            </c:strRef>
          </c:cat>
          <c:val>
            <c:numRef>
              <c:f>Sheet1!$B$2:$Q$2</c:f>
              <c:numCache>
                <c:formatCode>0.0%</c:formatCode>
                <c:ptCount val="16"/>
                <c:pt idx="0">
                  <c:v>0.11611719897306028</c:v>
                </c:pt>
                <c:pt idx="1">
                  <c:v>0.11259381313655407</c:v>
                </c:pt>
                <c:pt idx="2">
                  <c:v>0.14282802968544489</c:v>
                </c:pt>
                <c:pt idx="3">
                  <c:v>0.14862777028551627</c:v>
                </c:pt>
                <c:pt idx="4">
                  <c:v>0.16336499026976065</c:v>
                </c:pt>
                <c:pt idx="5">
                  <c:v>0.16143108265720446</c:v>
                </c:pt>
                <c:pt idx="6">
                  <c:v>0.15638809063788717</c:v>
                </c:pt>
                <c:pt idx="7">
                  <c:v>0.1875627729921201</c:v>
                </c:pt>
                <c:pt idx="8">
                  <c:v>0.22551126059583557</c:v>
                </c:pt>
                <c:pt idx="9">
                  <c:v>0.22261162605956195</c:v>
                </c:pt>
                <c:pt idx="10">
                  <c:v>0.18389450440508417</c:v>
                </c:pt>
                <c:pt idx="11">
                  <c:v>0.20558478137628822</c:v>
                </c:pt>
                <c:pt idx="12">
                  <c:v>0.24305935029790032</c:v>
                </c:pt>
                <c:pt idx="13">
                  <c:v>0.28178101399054317</c:v>
                </c:pt>
                <c:pt idx="14">
                  <c:v>0.36299999999999999</c:v>
                </c:pt>
                <c:pt idx="15" formatCode="0.00%">
                  <c:v>0.372</c:v>
                </c:pt>
              </c:numCache>
            </c:numRef>
          </c:val>
          <c:extLst>
            <c:ext xmlns:c16="http://schemas.microsoft.com/office/drawing/2014/chart" uri="{C3380CC4-5D6E-409C-BE32-E72D297353CC}">
              <c16:uniqueId val="{00000000-759B-104F-AF30-7DC65E620DD0}"/>
            </c:ext>
          </c:extLst>
        </c:ser>
        <c:ser>
          <c:idx val="1"/>
          <c:order val="1"/>
          <c:tx>
            <c:strRef>
              <c:f>Sheet1!$A$3</c:f>
              <c:strCache>
                <c:ptCount val="1"/>
                <c:pt idx="0">
                  <c:v>კერძო</c:v>
                </c:pt>
              </c:strCache>
            </c:strRef>
          </c:tx>
          <c:invertIfNegative val="0"/>
          <c:dLbls>
            <c:numFmt formatCode="0%" sourceLinked="0"/>
            <c:spPr>
              <a:noFill/>
              <a:ln>
                <a:noFill/>
              </a:ln>
              <a:effectLst/>
            </c:spPr>
            <c:txPr>
              <a:bodyPr wrap="square" lIns="38100" tIns="19050" rIns="38100" bIns="19050" anchor="ctr">
                <a:spAutoFit/>
              </a:bodyPr>
              <a:lstStyle/>
              <a:p>
                <a:pPr>
                  <a:defRPr sz="14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Sheet1!$B$1:$Q$1</c:f>
              <c:strCache>
                <c:ptCount val="16"/>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strCache>
            </c:strRef>
          </c:cat>
          <c:val>
            <c:numRef>
              <c:f>Sheet1!$B$3:$Q$3</c:f>
              <c:numCache>
                <c:formatCode>0.0%</c:formatCode>
                <c:ptCount val="16"/>
                <c:pt idx="0">
                  <c:v>0.81490275414112501</c:v>
                </c:pt>
                <c:pt idx="1">
                  <c:v>0.80935633349597846</c:v>
                </c:pt>
                <c:pt idx="2">
                  <c:v>0.79981256345050455</c:v>
                </c:pt>
                <c:pt idx="3">
                  <c:v>0.804888247937663</c:v>
                </c:pt>
                <c:pt idx="4">
                  <c:v>0.80825316857476259</c:v>
                </c:pt>
                <c:pt idx="5">
                  <c:v>0.78785257347005</c:v>
                </c:pt>
                <c:pt idx="6">
                  <c:v>0.78588910452734273</c:v>
                </c:pt>
                <c:pt idx="7">
                  <c:v>0.71769460750877689</c:v>
                </c:pt>
                <c:pt idx="8">
                  <c:v>0.73152284009282442</c:v>
                </c:pt>
                <c:pt idx="9">
                  <c:v>0.75060887839799795</c:v>
                </c:pt>
                <c:pt idx="10">
                  <c:v>0.79117243857065067</c:v>
                </c:pt>
                <c:pt idx="11">
                  <c:v>0.77138019413324044</c:v>
                </c:pt>
                <c:pt idx="12">
                  <c:v>0.73436844981121385</c:v>
                </c:pt>
                <c:pt idx="13">
                  <c:v>0.69930892367581288</c:v>
                </c:pt>
                <c:pt idx="14">
                  <c:v>0.61899999999999999</c:v>
                </c:pt>
                <c:pt idx="15" formatCode="0.00%">
                  <c:v>0.61199999999999999</c:v>
                </c:pt>
              </c:numCache>
            </c:numRef>
          </c:val>
          <c:extLst>
            <c:ext xmlns:c16="http://schemas.microsoft.com/office/drawing/2014/chart" uri="{C3380CC4-5D6E-409C-BE32-E72D297353CC}">
              <c16:uniqueId val="{00000001-759B-104F-AF30-7DC65E620DD0}"/>
            </c:ext>
          </c:extLst>
        </c:ser>
        <c:ser>
          <c:idx val="2"/>
          <c:order val="2"/>
          <c:tx>
            <c:strRef>
              <c:f>Sheet1!$A$4</c:f>
              <c:strCache>
                <c:ptCount val="1"/>
                <c:pt idx="0">
                  <c:v>საერთაშორისო დახმარება</c:v>
                </c:pt>
              </c:strCache>
            </c:strRef>
          </c:tx>
          <c:invertIfNegative val="0"/>
          <c:dLbls>
            <c:dLbl>
              <c:idx val="7"/>
              <c:layout>
                <c:manualLayout>
                  <c:x val="1.5432098765432098E-3"/>
                  <c:y val="2.8030833917309038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59B-104F-AF30-7DC65E620DD0}"/>
                </c:ext>
              </c:extLst>
            </c:dLbl>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Sheet1!$B$1:$Q$1</c:f>
              <c:strCache>
                <c:ptCount val="16"/>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strCache>
            </c:strRef>
          </c:cat>
          <c:val>
            <c:numRef>
              <c:f>Sheet1!$B$4:$Q$4</c:f>
              <c:numCache>
                <c:formatCode>0.0%</c:formatCode>
                <c:ptCount val="16"/>
                <c:pt idx="0">
                  <c:v>6.8980046885814689E-2</c:v>
                </c:pt>
                <c:pt idx="1">
                  <c:v>7.8049853367467503E-2</c:v>
                </c:pt>
                <c:pt idx="2">
                  <c:v>5.7359406864050499E-2</c:v>
                </c:pt>
                <c:pt idx="3">
                  <c:v>4.6483981776820775E-2</c:v>
                </c:pt>
                <c:pt idx="4">
                  <c:v>2.8381841155476779E-2</c:v>
                </c:pt>
                <c:pt idx="5">
                  <c:v>5.0716343872745498E-2</c:v>
                </c:pt>
                <c:pt idx="6">
                  <c:v>5.7722804834769992E-2</c:v>
                </c:pt>
                <c:pt idx="7">
                  <c:v>9.4742619499103023E-2</c:v>
                </c:pt>
                <c:pt idx="8">
                  <c:v>4.2965899311339976E-2</c:v>
                </c:pt>
                <c:pt idx="9">
                  <c:v>2.6779495542440149E-2</c:v>
                </c:pt>
                <c:pt idx="10">
                  <c:v>2.4933057024265196E-2</c:v>
                </c:pt>
                <c:pt idx="11">
                  <c:v>2.3035024490471314E-2</c:v>
                </c:pt>
                <c:pt idx="12">
                  <c:v>2.2572199890885752E-2</c:v>
                </c:pt>
                <c:pt idx="13">
                  <c:v>1.8910062333644111E-2</c:v>
                </c:pt>
                <c:pt idx="14">
                  <c:v>1.7999999999999999E-2</c:v>
                </c:pt>
                <c:pt idx="15" formatCode="0.00%">
                  <c:v>1.6E-2</c:v>
                </c:pt>
              </c:numCache>
            </c:numRef>
          </c:val>
          <c:extLst>
            <c:ext xmlns:c16="http://schemas.microsoft.com/office/drawing/2014/chart" uri="{C3380CC4-5D6E-409C-BE32-E72D297353CC}">
              <c16:uniqueId val="{00000003-759B-104F-AF30-7DC65E620DD0}"/>
            </c:ext>
          </c:extLst>
        </c:ser>
        <c:dLbls>
          <c:showLegendKey val="0"/>
          <c:showVal val="0"/>
          <c:showCatName val="0"/>
          <c:showSerName val="0"/>
          <c:showPercent val="0"/>
          <c:showBubbleSize val="0"/>
        </c:dLbls>
        <c:gapWidth val="46"/>
        <c:overlap val="100"/>
        <c:axId val="150667264"/>
        <c:axId val="150668800"/>
      </c:barChart>
      <c:catAx>
        <c:axId val="150667264"/>
        <c:scaling>
          <c:orientation val="minMax"/>
        </c:scaling>
        <c:delete val="0"/>
        <c:axPos val="b"/>
        <c:numFmt formatCode="General" sourceLinked="0"/>
        <c:majorTickMark val="out"/>
        <c:minorTickMark val="none"/>
        <c:tickLblPos val="nextTo"/>
        <c:crossAx val="150668800"/>
        <c:crosses val="autoZero"/>
        <c:auto val="1"/>
        <c:lblAlgn val="ctr"/>
        <c:lblOffset val="100"/>
        <c:noMultiLvlLbl val="0"/>
      </c:catAx>
      <c:valAx>
        <c:axId val="150668800"/>
        <c:scaling>
          <c:orientation val="minMax"/>
        </c:scaling>
        <c:delete val="0"/>
        <c:axPos val="l"/>
        <c:majorGridlines/>
        <c:numFmt formatCode="0%" sourceLinked="1"/>
        <c:majorTickMark val="out"/>
        <c:minorTickMark val="none"/>
        <c:tickLblPos val="nextTo"/>
        <c:crossAx val="150667264"/>
        <c:crosses val="autoZero"/>
        <c:crossBetween val="between"/>
      </c:valAx>
    </c:plotArea>
    <c:legend>
      <c:legendPos val="r"/>
      <c:layout>
        <c:manualLayout>
          <c:xMode val="edge"/>
          <c:yMode val="edge"/>
          <c:x val="3.2018567123550409E-4"/>
          <c:y val="0.90881238653857865"/>
          <c:w val="0.95184030815592502"/>
          <c:h val="9.1187613461421679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1268785846213668"/>
          <c:y val="0.18535259788911218"/>
          <c:w val="0.81475551667152712"/>
          <c:h val="0.709495857566666"/>
        </c:manualLayout>
      </c:layout>
      <c:barChart>
        <c:barDir val="col"/>
        <c:grouping val="clustered"/>
        <c:varyColors val="0"/>
        <c:ser>
          <c:idx val="0"/>
          <c:order val="0"/>
          <c:tx>
            <c:strRef>
              <c:f>Sheet1!$B$1</c:f>
              <c:strCache>
                <c:ptCount val="1"/>
                <c:pt idx="0">
                  <c:v>ჯიბიდან გადახდები. მლნ ლარი</c:v>
                </c:pt>
              </c:strCache>
            </c:strRef>
          </c:tx>
          <c:invertIfNegative val="0"/>
          <c:dLbls>
            <c:spPr>
              <a:noFill/>
              <a:ln>
                <a:noFill/>
              </a:ln>
              <a:effectLst/>
            </c:sp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1609</c:v>
                </c:pt>
                <c:pt idx="1">
                  <c:v>1557</c:v>
                </c:pt>
                <c:pt idx="2">
                  <c:v>1623</c:v>
                </c:pt>
                <c:pt idx="3">
                  <c:v>1444</c:v>
                </c:pt>
                <c:pt idx="4">
                  <c:v>1591</c:v>
                </c:pt>
              </c:numCache>
            </c:numRef>
          </c:val>
          <c:extLst>
            <c:ext xmlns:c16="http://schemas.microsoft.com/office/drawing/2014/chart" uri="{C3380CC4-5D6E-409C-BE32-E72D297353CC}">
              <c16:uniqueId val="{00000000-CA0D-694B-9ACF-CF8FE4F5830A}"/>
            </c:ext>
          </c:extLst>
        </c:ser>
        <c:dLbls>
          <c:showLegendKey val="0"/>
          <c:showVal val="0"/>
          <c:showCatName val="0"/>
          <c:showSerName val="0"/>
          <c:showPercent val="0"/>
          <c:showBubbleSize val="0"/>
        </c:dLbls>
        <c:gapWidth val="150"/>
        <c:axId val="146437632"/>
        <c:axId val="146436096"/>
      </c:barChart>
      <c:lineChart>
        <c:grouping val="standard"/>
        <c:varyColors val="0"/>
        <c:ser>
          <c:idx val="1"/>
          <c:order val="1"/>
          <c:tx>
            <c:strRef>
              <c:f>Sheet1!$C$1</c:f>
              <c:strCache>
                <c:ptCount val="1"/>
                <c:pt idx="0">
                  <c:v>ჯიბიდან გადახდების წილი (%) ჯანდაცვაზე მთლიანი დანახარჯებიდან</c:v>
                </c:pt>
              </c:strCache>
            </c:strRef>
          </c:tx>
          <c:marker>
            <c:symbol val="none"/>
          </c:marker>
          <c:dLbls>
            <c:dLbl>
              <c:idx val="4"/>
              <c:layout>
                <c:manualLayout>
                  <c:x val="-2.4691358024691357E-2"/>
                  <c:y val="-3.92844572525228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A0D-694B-9ACF-CF8FE4F5830A}"/>
                </c:ext>
              </c:extLst>
            </c:dLbl>
            <c:dLbl>
              <c:idx val="5"/>
              <c:layout>
                <c:manualLayout>
                  <c:x val="-3.0864197530864196E-2"/>
                  <c:y val="-4.7702555235206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A0D-694B-9ACF-CF8FE4F5830A}"/>
                </c:ext>
              </c:extLst>
            </c:dLbl>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0%</c:formatCode>
                <c:ptCount val="5"/>
                <c:pt idx="0" formatCode="0.00%">
                  <c:v>0.73399999999999999</c:v>
                </c:pt>
                <c:pt idx="1">
                  <c:v>0.69099999999999995</c:v>
                </c:pt>
                <c:pt idx="2" formatCode="0.00%">
                  <c:v>0.66</c:v>
                </c:pt>
                <c:pt idx="3" formatCode="0.0%">
                  <c:v>0.57299999999999995</c:v>
                </c:pt>
                <c:pt idx="4" formatCode="0.00%">
                  <c:v>0.55600000000000005</c:v>
                </c:pt>
              </c:numCache>
            </c:numRef>
          </c:val>
          <c:smooth val="0"/>
          <c:extLst>
            <c:ext xmlns:c16="http://schemas.microsoft.com/office/drawing/2014/chart" uri="{C3380CC4-5D6E-409C-BE32-E72D297353CC}">
              <c16:uniqueId val="{00000003-CA0D-694B-9ACF-CF8FE4F5830A}"/>
            </c:ext>
          </c:extLst>
        </c:ser>
        <c:dLbls>
          <c:showLegendKey val="0"/>
          <c:showVal val="0"/>
          <c:showCatName val="0"/>
          <c:showSerName val="0"/>
          <c:showPercent val="0"/>
          <c:showBubbleSize val="0"/>
        </c:dLbls>
        <c:marker val="1"/>
        <c:smooth val="0"/>
        <c:axId val="146432768"/>
        <c:axId val="146434304"/>
      </c:lineChart>
      <c:catAx>
        <c:axId val="146432768"/>
        <c:scaling>
          <c:orientation val="minMax"/>
        </c:scaling>
        <c:delete val="0"/>
        <c:axPos val="b"/>
        <c:numFmt formatCode="General" sourceLinked="1"/>
        <c:majorTickMark val="out"/>
        <c:minorTickMark val="none"/>
        <c:tickLblPos val="nextTo"/>
        <c:crossAx val="146434304"/>
        <c:crosses val="autoZero"/>
        <c:auto val="1"/>
        <c:lblAlgn val="ctr"/>
        <c:lblOffset val="100"/>
        <c:noMultiLvlLbl val="0"/>
      </c:catAx>
      <c:valAx>
        <c:axId val="146434304"/>
        <c:scaling>
          <c:orientation val="minMax"/>
        </c:scaling>
        <c:delete val="0"/>
        <c:axPos val="l"/>
        <c:majorGridlines/>
        <c:numFmt formatCode="0%" sourceLinked="0"/>
        <c:majorTickMark val="out"/>
        <c:minorTickMark val="none"/>
        <c:tickLblPos val="nextTo"/>
        <c:crossAx val="146432768"/>
        <c:crosses val="autoZero"/>
        <c:crossBetween val="between"/>
      </c:valAx>
      <c:valAx>
        <c:axId val="146436096"/>
        <c:scaling>
          <c:orientation val="minMax"/>
          <c:min val="0"/>
        </c:scaling>
        <c:delete val="0"/>
        <c:axPos val="r"/>
        <c:numFmt formatCode="General" sourceLinked="1"/>
        <c:majorTickMark val="out"/>
        <c:minorTickMark val="none"/>
        <c:tickLblPos val="nextTo"/>
        <c:crossAx val="146437632"/>
        <c:crosses val="max"/>
        <c:crossBetween val="between"/>
      </c:valAx>
      <c:catAx>
        <c:axId val="146437632"/>
        <c:scaling>
          <c:orientation val="minMax"/>
        </c:scaling>
        <c:delete val="1"/>
        <c:axPos val="b"/>
        <c:numFmt formatCode="General" sourceLinked="1"/>
        <c:majorTickMark val="out"/>
        <c:minorTickMark val="none"/>
        <c:tickLblPos val="nextTo"/>
        <c:crossAx val="146436096"/>
        <c:crosses val="autoZero"/>
        <c:auto val="1"/>
        <c:lblAlgn val="ctr"/>
        <c:lblOffset val="100"/>
        <c:noMultiLvlLbl val="0"/>
      </c:catAx>
    </c:plotArea>
    <c:legend>
      <c:legendPos val="r"/>
      <c:layout>
        <c:manualLayout>
          <c:xMode val="edge"/>
          <c:yMode val="edge"/>
          <c:x val="9.1018397005929799E-2"/>
          <c:y val="7.8171209088540624E-4"/>
          <c:w val="0.85188283756197147"/>
          <c:h val="0.14540242595885119"/>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
          <c:y val="2.4509803921568627E-2"/>
          <c:w val="0.94757288784847837"/>
          <c:h val="0.91714875714065158"/>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Sheet1!$B$2</c:f>
              <c:numCache>
                <c:formatCode>General</c:formatCode>
                <c:ptCount val="1"/>
                <c:pt idx="0">
                  <c:v>11.3</c:v>
                </c:pt>
              </c:numCache>
            </c:numRef>
          </c:val>
          <c:extLst>
            <c:ext xmlns:c16="http://schemas.microsoft.com/office/drawing/2014/chart" uri="{C3380CC4-5D6E-409C-BE32-E72D297353CC}">
              <c16:uniqueId val="{00000000-9920-A848-86E3-F0742CAA1200}"/>
            </c:ext>
          </c:extLst>
        </c:ser>
        <c:ser>
          <c:idx val="1"/>
          <c:order val="1"/>
          <c:tx>
            <c:strRef>
              <c:f>Sheet1!$C$1</c:f>
              <c:strCache>
                <c:ptCount val="1"/>
                <c:pt idx="0">
                  <c:v>2017</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Sheet1!$C$2</c:f>
              <c:numCache>
                <c:formatCode>General</c:formatCode>
                <c:ptCount val="1"/>
                <c:pt idx="0">
                  <c:v>14.3</c:v>
                </c:pt>
              </c:numCache>
            </c:numRef>
          </c:val>
          <c:extLst>
            <c:ext xmlns:c16="http://schemas.microsoft.com/office/drawing/2014/chart" uri="{C3380CC4-5D6E-409C-BE32-E72D297353CC}">
              <c16:uniqueId val="{00000001-9920-A848-86E3-F0742CAA1200}"/>
            </c:ext>
          </c:extLst>
        </c:ser>
        <c:dLbls>
          <c:showLegendKey val="0"/>
          <c:showVal val="0"/>
          <c:showCatName val="0"/>
          <c:showSerName val="0"/>
          <c:showPercent val="0"/>
          <c:showBubbleSize val="0"/>
        </c:dLbls>
        <c:gapWidth val="150"/>
        <c:axId val="90653056"/>
        <c:axId val="90755456"/>
      </c:barChart>
      <c:catAx>
        <c:axId val="90653056"/>
        <c:scaling>
          <c:orientation val="minMax"/>
        </c:scaling>
        <c:delete val="1"/>
        <c:axPos val="b"/>
        <c:numFmt formatCode="General" sourceLinked="0"/>
        <c:majorTickMark val="out"/>
        <c:minorTickMark val="none"/>
        <c:tickLblPos val="nextTo"/>
        <c:crossAx val="90755456"/>
        <c:crosses val="autoZero"/>
        <c:auto val="1"/>
        <c:lblAlgn val="ctr"/>
        <c:lblOffset val="100"/>
        <c:noMultiLvlLbl val="0"/>
      </c:catAx>
      <c:valAx>
        <c:axId val="90755456"/>
        <c:scaling>
          <c:orientation val="minMax"/>
        </c:scaling>
        <c:delete val="1"/>
        <c:axPos val="l"/>
        <c:numFmt formatCode="General" sourceLinked="1"/>
        <c:majorTickMark val="out"/>
        <c:minorTickMark val="none"/>
        <c:tickLblPos val="nextTo"/>
        <c:crossAx val="90653056"/>
        <c:crosses val="autoZero"/>
        <c:crossBetween val="between"/>
      </c:valAx>
    </c:plotArea>
    <c:legend>
      <c:legendPos val="r"/>
      <c:layout>
        <c:manualLayout>
          <c:xMode val="edge"/>
          <c:yMode val="edge"/>
          <c:x val="0.2371386123904323"/>
          <c:y val="8.5233132623127997E-2"/>
          <c:w val="0.19584162828703017"/>
          <c:h val="0.272109773043075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301886792452831E-2"/>
          <c:y val="5.8823529411764705E-2"/>
          <c:w val="0.94757288784847837"/>
          <c:h val="0.91714875714065158"/>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Sheet1!$B$2</c:f>
              <c:numCache>
                <c:formatCode>General</c:formatCode>
                <c:ptCount val="1"/>
                <c:pt idx="0">
                  <c:v>2.2999999999999998</c:v>
                </c:pt>
              </c:numCache>
            </c:numRef>
          </c:val>
          <c:extLst>
            <c:ext xmlns:c16="http://schemas.microsoft.com/office/drawing/2014/chart" uri="{C3380CC4-5D6E-409C-BE32-E72D297353CC}">
              <c16:uniqueId val="{00000000-5357-D64F-A0BC-A2FB4338CDAE}"/>
            </c:ext>
          </c:extLst>
        </c:ser>
        <c:ser>
          <c:idx val="1"/>
          <c:order val="1"/>
          <c:tx>
            <c:strRef>
              <c:f>Sheet1!$C$1</c:f>
              <c:strCache>
                <c:ptCount val="1"/>
                <c:pt idx="0">
                  <c:v>2017</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Sheet1!$C$2</c:f>
              <c:numCache>
                <c:formatCode>General</c:formatCode>
                <c:ptCount val="1"/>
                <c:pt idx="0">
                  <c:v>4</c:v>
                </c:pt>
              </c:numCache>
            </c:numRef>
          </c:val>
          <c:extLst>
            <c:ext xmlns:c16="http://schemas.microsoft.com/office/drawing/2014/chart" uri="{C3380CC4-5D6E-409C-BE32-E72D297353CC}">
              <c16:uniqueId val="{00000001-5357-D64F-A0BC-A2FB4338CDAE}"/>
            </c:ext>
          </c:extLst>
        </c:ser>
        <c:dLbls>
          <c:showLegendKey val="0"/>
          <c:showVal val="0"/>
          <c:showCatName val="0"/>
          <c:showSerName val="0"/>
          <c:showPercent val="0"/>
          <c:showBubbleSize val="0"/>
        </c:dLbls>
        <c:gapWidth val="150"/>
        <c:axId val="130113920"/>
        <c:axId val="130115456"/>
      </c:barChart>
      <c:catAx>
        <c:axId val="130113920"/>
        <c:scaling>
          <c:orientation val="minMax"/>
        </c:scaling>
        <c:delete val="1"/>
        <c:axPos val="b"/>
        <c:numFmt formatCode="General" sourceLinked="0"/>
        <c:majorTickMark val="out"/>
        <c:minorTickMark val="none"/>
        <c:tickLblPos val="nextTo"/>
        <c:crossAx val="130115456"/>
        <c:crosses val="autoZero"/>
        <c:auto val="1"/>
        <c:lblAlgn val="ctr"/>
        <c:lblOffset val="100"/>
        <c:noMultiLvlLbl val="0"/>
      </c:catAx>
      <c:valAx>
        <c:axId val="130115456"/>
        <c:scaling>
          <c:orientation val="minMax"/>
        </c:scaling>
        <c:delete val="1"/>
        <c:axPos val="l"/>
        <c:numFmt formatCode="General" sourceLinked="1"/>
        <c:majorTickMark val="out"/>
        <c:minorTickMark val="none"/>
        <c:tickLblPos val="nextTo"/>
        <c:crossAx val="130113920"/>
        <c:crosses val="autoZero"/>
        <c:crossBetween val="between"/>
      </c:valAx>
    </c:plotArea>
    <c:legend>
      <c:legendPos val="r"/>
      <c:layout>
        <c:manualLayout>
          <c:xMode val="edge"/>
          <c:yMode val="edge"/>
          <c:x val="0.2371386123904323"/>
          <c:y val="8.5233132623127997E-2"/>
          <c:w val="0.19584162828703017"/>
          <c:h val="0.272109773043075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28476666425932223"/>
          <c:y val="0.18765037362554102"/>
          <c:w val="0.5621971405407673"/>
          <c:h val="0.73135859528161618"/>
        </c:manualLayout>
      </c:layout>
      <c:pieChart>
        <c:varyColors val="1"/>
        <c:ser>
          <c:idx val="0"/>
          <c:order val="0"/>
          <c:explosion val="8"/>
          <c:dPt>
            <c:idx val="6"/>
            <c:bubble3D val="0"/>
            <c:extLst>
              <c:ext xmlns:c16="http://schemas.microsoft.com/office/drawing/2014/chart" uri="{C3380CC4-5D6E-409C-BE32-E72D297353CC}">
                <c16:uniqueId val="{00000000-4F87-C14B-A8C2-C79E83582412}"/>
              </c:ext>
            </c:extLst>
          </c:dPt>
          <c:dLbls>
            <c:dLbl>
              <c:idx val="1"/>
              <c:layout>
                <c:manualLayout>
                  <c:x val="4.791535136356647E-2"/>
                  <c:y val="0"/>
                </c:manualLayout>
              </c:layout>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F87-C14B-A8C2-C79E83582412}"/>
                </c:ext>
              </c:extLst>
            </c:dLbl>
            <c:dLbl>
              <c:idx val="3"/>
              <c:layout>
                <c:manualLayout>
                  <c:x val="-3.4950418411991369E-2"/>
                  <c:y val="0.10055246480864657"/>
                </c:manualLayout>
              </c:layout>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4F87-C14B-A8C2-C79E83582412}"/>
                </c:ext>
              </c:extLst>
            </c:dLbl>
            <c:dLbl>
              <c:idx val="4"/>
              <c:layout>
                <c:manualLayout>
                  <c:x val="-1.9032763912985454E-3"/>
                  <c:y val="3.6925067465158404E-2"/>
                </c:manualLayout>
              </c:layout>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4F87-C14B-A8C2-C79E83582412}"/>
                </c:ext>
              </c:extLst>
            </c:dLbl>
            <c:dLbl>
              <c:idx val="5"/>
              <c:layout>
                <c:manualLayout>
                  <c:x val="8.854183653976079E-2"/>
                  <c:y val="-4.3384696979741823E-2"/>
                </c:manualLayout>
              </c:layout>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4F87-C14B-A8C2-C79E83582412}"/>
                </c:ext>
              </c:extLst>
            </c:dLbl>
            <c:dLbl>
              <c:idx val="6"/>
              <c:layout>
                <c:manualLayout>
                  <c:x val="0.13721499177620083"/>
                  <c:y val="2.3475076786740163E-3"/>
                </c:manualLayout>
              </c:layout>
              <c:dLblPos val="bestFit"/>
              <c:showLegendKey val="1"/>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0-4F87-C14B-A8C2-C79E83582412}"/>
                </c:ext>
              </c:extLst>
            </c:dLbl>
            <c:numFmt formatCode="0.00%" sourceLinked="0"/>
            <c:spPr>
              <a:noFill/>
              <a:ln>
                <a:noFill/>
              </a:ln>
              <a:effectLst/>
            </c:spPr>
            <c:txPr>
              <a:bodyPr/>
              <a:lstStyle/>
              <a:p>
                <a:pPr>
                  <a:defRPr sz="1400" b="1"/>
                </a:pPr>
                <a:endParaRPr lang="en-US"/>
              </a:p>
            </c:txPr>
            <c:dLblPos val="bestFit"/>
            <c:showLegendKey val="1"/>
            <c:showVal val="0"/>
            <c:showCatName val="1"/>
            <c:showSerName val="0"/>
            <c:showPercent val="1"/>
            <c:showBubbleSize val="0"/>
            <c:showLeaderLines val="0"/>
            <c:extLst>
              <c:ext xmlns:c15="http://schemas.microsoft.com/office/drawing/2012/chart" uri="{CE6537A1-D6FC-4f65-9D91-7224C49458BB}"/>
            </c:extLst>
          </c:dLbls>
          <c:cat>
            <c:strRef>
              <c:f>Sheet2!$A$21:$A$27</c:f>
              <c:strCache>
                <c:ptCount val="7"/>
                <c:pt idx="0">
                  <c:v>გადაუდებელი ამბულატორია</c:v>
                </c:pt>
                <c:pt idx="1">
                  <c:v>იმუნიზაცია</c:v>
                </c:pt>
                <c:pt idx="2">
                  <c:v>გადაუდებელი სტაციონარი</c:v>
                </c:pt>
                <c:pt idx="3">
                  <c:v>გეგმიური ქირურგია</c:v>
                </c:pt>
                <c:pt idx="4">
                  <c:v>კარდიოქირურგია</c:v>
                </c:pt>
                <c:pt idx="5">
                  <c:v>მშობიარობა და საკეისრო კვეთა</c:v>
                </c:pt>
                <c:pt idx="6">
                  <c:v>ქიმიო, ჰორმონო და სხივური თერაპია</c:v>
                </c:pt>
              </c:strCache>
            </c:strRef>
          </c:cat>
          <c:val>
            <c:numRef>
              <c:f>Sheet2!$B$21:$B$27</c:f>
              <c:numCache>
                <c:formatCode>General</c:formatCode>
                <c:ptCount val="7"/>
                <c:pt idx="0">
                  <c:v>1218083</c:v>
                </c:pt>
                <c:pt idx="1">
                  <c:v>408285</c:v>
                </c:pt>
                <c:pt idx="2">
                  <c:v>552366</c:v>
                </c:pt>
                <c:pt idx="3">
                  <c:v>239401</c:v>
                </c:pt>
                <c:pt idx="4">
                  <c:v>8287</c:v>
                </c:pt>
                <c:pt idx="5">
                  <c:v>136935</c:v>
                </c:pt>
                <c:pt idx="6">
                  <c:v>100682</c:v>
                </c:pt>
              </c:numCache>
            </c:numRef>
          </c:val>
          <c:extLst>
            <c:ext xmlns:c16="http://schemas.microsoft.com/office/drawing/2014/chart" uri="{C3380CC4-5D6E-409C-BE32-E72D297353CC}">
              <c16:uniqueId val="{00000005-4F87-C14B-A8C2-C79E83582412}"/>
            </c:ext>
          </c:extLst>
        </c:ser>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C44C8A-CE34-4194-8303-7C46FB6AA4F3}" type="doc">
      <dgm:prSet loTypeId="urn:microsoft.com/office/officeart/2005/8/layout/arrow2" loCatId="process" qsTypeId="urn:microsoft.com/office/officeart/2005/8/quickstyle/3d3" qsCatId="3D" csTypeId="urn:microsoft.com/office/officeart/2005/8/colors/accent2_1" csCatId="accent2" phldr="1"/>
      <dgm:spPr/>
      <dgm:t>
        <a:bodyPr/>
        <a:lstStyle/>
        <a:p>
          <a:endParaRPr lang="en-US"/>
        </a:p>
      </dgm:t>
    </dgm:pt>
    <dgm:pt modelId="{BA4022BB-BD35-4D98-93B7-C680DFB18779}">
      <dgm:prSet phldrT="[Text]" custT="1"/>
      <dgm:spPr/>
      <dgm:t>
        <a:bodyPr/>
        <a:lstStyle/>
        <a:p>
          <a:r>
            <a:rPr lang="ka-GE" sz="1400" b="1" dirty="0">
              <a:solidFill>
                <a:schemeClr val="tx1"/>
              </a:solidFill>
            </a:rPr>
            <a:t>სიღარიბის ზღვარს ქვემოთ მყოფი მოსახლეობის სამედიცინო დაზღვევის პროგრამა (პილოტი თბილისსა და იმერეთში)</a:t>
          </a:r>
          <a:endParaRPr lang="en-US" sz="1400" b="1" dirty="0">
            <a:solidFill>
              <a:schemeClr val="tx1"/>
            </a:solidFill>
          </a:endParaRPr>
        </a:p>
      </dgm:t>
    </dgm:pt>
    <dgm:pt modelId="{BD88B40B-C23E-4822-9F4E-945A35953AE2}" type="parTrans" cxnId="{9417F013-C1DE-472C-921B-3D1C13CA2990}">
      <dgm:prSet/>
      <dgm:spPr/>
      <dgm:t>
        <a:bodyPr/>
        <a:lstStyle/>
        <a:p>
          <a:endParaRPr lang="en-US">
            <a:solidFill>
              <a:schemeClr val="tx1"/>
            </a:solidFill>
          </a:endParaRPr>
        </a:p>
      </dgm:t>
    </dgm:pt>
    <dgm:pt modelId="{58E6C927-990B-4A6E-A8D1-4D73664A1855}" type="sibTrans" cxnId="{9417F013-C1DE-472C-921B-3D1C13CA2990}">
      <dgm:prSet/>
      <dgm:spPr/>
      <dgm:t>
        <a:bodyPr/>
        <a:lstStyle/>
        <a:p>
          <a:endParaRPr lang="en-US">
            <a:solidFill>
              <a:schemeClr val="tx1"/>
            </a:solidFill>
          </a:endParaRPr>
        </a:p>
      </dgm:t>
    </dgm:pt>
    <dgm:pt modelId="{D8BF40B0-0EDE-4E45-982B-05CE0F9E0CD4}">
      <dgm:prSet phldrT="[Text]" custT="1"/>
      <dgm:spPr/>
      <dgm:t>
        <a:bodyPr/>
        <a:lstStyle/>
        <a:p>
          <a:r>
            <a:rPr lang="ka-GE" sz="1400" b="1" dirty="0">
              <a:solidFill>
                <a:schemeClr val="tx1"/>
              </a:solidFill>
            </a:rPr>
            <a:t>სიღარიბის ზღვარს ქვემოთ მყოფი მოსახლეობის სამედიცინო დაზღვევის პროგრამა (მთელს ქვეყანაში)</a:t>
          </a:r>
          <a:endParaRPr lang="en-US" sz="1400" b="1" dirty="0">
            <a:solidFill>
              <a:schemeClr val="tx1"/>
            </a:solidFill>
          </a:endParaRPr>
        </a:p>
      </dgm:t>
    </dgm:pt>
    <dgm:pt modelId="{444788BC-7BC3-4162-8FDE-EBC189B56DE4}" type="parTrans" cxnId="{F91FAC50-C090-4CB1-9DFC-CFDE615868D4}">
      <dgm:prSet/>
      <dgm:spPr/>
      <dgm:t>
        <a:bodyPr/>
        <a:lstStyle/>
        <a:p>
          <a:endParaRPr lang="en-US">
            <a:solidFill>
              <a:schemeClr val="tx1"/>
            </a:solidFill>
          </a:endParaRPr>
        </a:p>
      </dgm:t>
    </dgm:pt>
    <dgm:pt modelId="{BEE53FBD-5DCC-4C3B-969A-56092D36DCAB}" type="sibTrans" cxnId="{F91FAC50-C090-4CB1-9DFC-CFDE615868D4}">
      <dgm:prSet/>
      <dgm:spPr/>
      <dgm:t>
        <a:bodyPr/>
        <a:lstStyle/>
        <a:p>
          <a:endParaRPr lang="en-US">
            <a:solidFill>
              <a:schemeClr val="tx1"/>
            </a:solidFill>
          </a:endParaRPr>
        </a:p>
      </dgm:t>
    </dgm:pt>
    <dgm:pt modelId="{AC296ABA-841E-4D80-9182-0FF62D7B68FC}">
      <dgm:prSet phldrT="[Text]" custT="1"/>
      <dgm:spPr/>
      <dgm:t>
        <a:bodyPr/>
        <a:lstStyle/>
        <a:p>
          <a:r>
            <a:rPr lang="ka-GE" sz="1400" b="1" dirty="0">
              <a:solidFill>
                <a:schemeClr val="tx1"/>
              </a:solidFill>
            </a:rPr>
            <a:t>სახალხო არტისტები, </a:t>
          </a:r>
        </a:p>
        <a:p>
          <a:r>
            <a:rPr lang="ka-GE" sz="1400" b="1" dirty="0">
              <a:solidFill>
                <a:schemeClr val="tx1"/>
              </a:solidFill>
            </a:rPr>
            <a:t>რუსთაველის პრემიის ლაურეატები, პედაგოგები</a:t>
          </a:r>
          <a:endParaRPr lang="en-US" sz="1400" b="1" dirty="0">
            <a:solidFill>
              <a:schemeClr val="tx1"/>
            </a:solidFill>
          </a:endParaRPr>
        </a:p>
      </dgm:t>
    </dgm:pt>
    <dgm:pt modelId="{BFF11F0D-E55B-41DC-B25B-442E5576A18D}" type="parTrans" cxnId="{9BB07D79-FC15-438C-B67A-EB0E0A78D090}">
      <dgm:prSet/>
      <dgm:spPr/>
      <dgm:t>
        <a:bodyPr/>
        <a:lstStyle/>
        <a:p>
          <a:endParaRPr lang="en-US">
            <a:solidFill>
              <a:schemeClr val="tx1"/>
            </a:solidFill>
          </a:endParaRPr>
        </a:p>
      </dgm:t>
    </dgm:pt>
    <dgm:pt modelId="{A0AD589C-F488-438A-860C-A79C0A3BFBAC}" type="sibTrans" cxnId="{9BB07D79-FC15-438C-B67A-EB0E0A78D090}">
      <dgm:prSet/>
      <dgm:spPr/>
      <dgm:t>
        <a:bodyPr/>
        <a:lstStyle/>
        <a:p>
          <a:endParaRPr lang="en-US">
            <a:solidFill>
              <a:schemeClr val="tx1"/>
            </a:solidFill>
          </a:endParaRPr>
        </a:p>
      </dgm:t>
    </dgm:pt>
    <dgm:pt modelId="{0B79C269-3C1A-4484-937C-6A9218B4219A}">
      <dgm:prSet phldrT="[Text]" custT="1"/>
      <dgm:spPr/>
      <dgm:t>
        <a:bodyPr/>
        <a:lstStyle/>
        <a:p>
          <a:r>
            <a:rPr lang="ka-GE" sz="1400" b="1" dirty="0">
              <a:solidFill>
                <a:schemeClr val="tx1"/>
              </a:solidFill>
            </a:rPr>
            <a:t>3 დან 60 წლამდე მოსახლეობისათვის ნებაყოფლობითი დაზღვევა; </a:t>
          </a:r>
          <a:r>
            <a:rPr lang="ka-GE" sz="1400" b="1" dirty="0"/>
            <a:t>მზრუნველობას მოკლებული ბავშვები, კომპაქტურად ჩასახლებული იგპ</a:t>
          </a:r>
          <a:r>
            <a:rPr lang="ka-GE" sz="1400" b="1" dirty="0">
              <a:solidFill>
                <a:schemeClr val="tx1"/>
              </a:solidFill>
            </a:rPr>
            <a:t> </a:t>
          </a:r>
          <a:endParaRPr lang="en-US" sz="1400" b="1" dirty="0">
            <a:solidFill>
              <a:schemeClr val="tx1"/>
            </a:solidFill>
          </a:endParaRPr>
        </a:p>
      </dgm:t>
    </dgm:pt>
    <dgm:pt modelId="{5887E2F0-CCF8-4109-9CCA-636E52CE24E4}" type="parTrans" cxnId="{848FE5CF-5209-43DD-A74C-57058C3DFB78}">
      <dgm:prSet/>
      <dgm:spPr/>
      <dgm:t>
        <a:bodyPr/>
        <a:lstStyle/>
        <a:p>
          <a:endParaRPr lang="en-US">
            <a:solidFill>
              <a:schemeClr val="tx1"/>
            </a:solidFill>
          </a:endParaRPr>
        </a:p>
      </dgm:t>
    </dgm:pt>
    <dgm:pt modelId="{59DBB8B7-A5F4-4367-BB4E-A14182C44894}" type="sibTrans" cxnId="{848FE5CF-5209-43DD-A74C-57058C3DFB78}">
      <dgm:prSet/>
      <dgm:spPr/>
      <dgm:t>
        <a:bodyPr/>
        <a:lstStyle/>
        <a:p>
          <a:endParaRPr lang="en-US">
            <a:solidFill>
              <a:schemeClr val="tx1"/>
            </a:solidFill>
          </a:endParaRPr>
        </a:p>
      </dgm:t>
    </dgm:pt>
    <dgm:pt modelId="{6E24E367-EF56-4042-97BA-9674552CD994}">
      <dgm:prSet custT="1"/>
      <dgm:spPr/>
      <dgm:t>
        <a:bodyPr/>
        <a:lstStyle/>
        <a:p>
          <a:r>
            <a:rPr lang="ka-GE" sz="1400" b="1" dirty="0"/>
            <a:t>0-5 წ. ბავშვები, საპენსიო ასაკის მოსახლეობა, შშმ ბავშვები</a:t>
          </a:r>
          <a:endParaRPr lang="en-US" sz="1400" b="1" dirty="0"/>
        </a:p>
      </dgm:t>
    </dgm:pt>
    <dgm:pt modelId="{B21E03AD-F8F9-4C96-9495-0F17C8F56BD1}" type="parTrans" cxnId="{0AEF66FB-8E55-45F1-A727-36053BE92294}">
      <dgm:prSet/>
      <dgm:spPr/>
      <dgm:t>
        <a:bodyPr/>
        <a:lstStyle/>
        <a:p>
          <a:endParaRPr lang="en-US"/>
        </a:p>
      </dgm:t>
    </dgm:pt>
    <dgm:pt modelId="{0CC77E58-D2FA-45F8-8713-B20A5D8BCC32}" type="sibTrans" cxnId="{0AEF66FB-8E55-45F1-A727-36053BE92294}">
      <dgm:prSet/>
      <dgm:spPr/>
      <dgm:t>
        <a:bodyPr/>
        <a:lstStyle/>
        <a:p>
          <a:endParaRPr lang="en-US"/>
        </a:p>
      </dgm:t>
    </dgm:pt>
    <dgm:pt modelId="{5F9BB3C3-C899-4DDB-927C-15A6C5D63279}">
      <dgm:prSet custScaleX="87470" custLinFactNeighborX="-34958"/>
      <dgm:spPr/>
      <dgm:t>
        <a:bodyPr/>
        <a:lstStyle/>
        <a:p>
          <a:endParaRPr lang="en-US"/>
        </a:p>
      </dgm:t>
    </dgm:pt>
    <dgm:pt modelId="{F302E0D2-9AD0-4992-969A-24C6F3A9F088}" type="parTrans" cxnId="{91037194-08EA-4F1A-AE40-FA169F2D7E1A}">
      <dgm:prSet/>
      <dgm:spPr/>
      <dgm:t>
        <a:bodyPr/>
        <a:lstStyle/>
        <a:p>
          <a:endParaRPr lang="en-US"/>
        </a:p>
      </dgm:t>
    </dgm:pt>
    <dgm:pt modelId="{51D198B6-C975-4313-8016-446B652D25D7}" type="sibTrans" cxnId="{91037194-08EA-4F1A-AE40-FA169F2D7E1A}">
      <dgm:prSet/>
      <dgm:spPr/>
      <dgm:t>
        <a:bodyPr/>
        <a:lstStyle/>
        <a:p>
          <a:endParaRPr lang="en-US"/>
        </a:p>
      </dgm:t>
    </dgm:pt>
    <dgm:pt modelId="{AECABC94-A799-4905-AADB-F297E0C6C02F}" type="pres">
      <dgm:prSet presAssocID="{59C44C8A-CE34-4194-8303-7C46FB6AA4F3}" presName="arrowDiagram" presStyleCnt="0">
        <dgm:presLayoutVars>
          <dgm:chMax val="5"/>
          <dgm:dir/>
          <dgm:resizeHandles val="exact"/>
        </dgm:presLayoutVars>
      </dgm:prSet>
      <dgm:spPr/>
    </dgm:pt>
    <dgm:pt modelId="{7C84C76C-102D-4F2A-88AF-9AAB141B5020}" type="pres">
      <dgm:prSet presAssocID="{59C44C8A-CE34-4194-8303-7C46FB6AA4F3}" presName="arrow" presStyleLbl="bgShp" presStyleIdx="0" presStyleCnt="1"/>
      <dgm:spPr/>
    </dgm:pt>
    <dgm:pt modelId="{24D9F62D-50BF-42B5-93AE-BE183A2604C4}" type="pres">
      <dgm:prSet presAssocID="{59C44C8A-CE34-4194-8303-7C46FB6AA4F3}" presName="arrowDiagram5" presStyleCnt="0"/>
      <dgm:spPr/>
    </dgm:pt>
    <dgm:pt modelId="{6EA7D4C4-50D7-4E50-B7CC-CF1466C442BA}" type="pres">
      <dgm:prSet presAssocID="{BA4022BB-BD35-4D98-93B7-C680DFB18779}" presName="bullet5a" presStyleLbl="node1" presStyleIdx="0" presStyleCnt="5"/>
      <dgm:spPr/>
    </dgm:pt>
    <dgm:pt modelId="{1B7CBA3F-F231-4537-B369-8C3375EB5805}" type="pres">
      <dgm:prSet presAssocID="{BA4022BB-BD35-4D98-93B7-C680DFB18779}" presName="textBox5a" presStyleLbl="revTx" presStyleIdx="0" presStyleCnt="5" custScaleX="188474" custLinFactNeighborX="-52637" custLinFactNeighborY="5713">
        <dgm:presLayoutVars>
          <dgm:bulletEnabled val="1"/>
        </dgm:presLayoutVars>
      </dgm:prSet>
      <dgm:spPr/>
    </dgm:pt>
    <dgm:pt modelId="{03F6D157-0F65-4659-BC89-BE08AD67497D}" type="pres">
      <dgm:prSet presAssocID="{D8BF40B0-0EDE-4E45-982B-05CE0F9E0CD4}" presName="bullet5b" presStyleLbl="node1" presStyleIdx="1" presStyleCnt="5"/>
      <dgm:spPr/>
    </dgm:pt>
    <dgm:pt modelId="{8D74F6A5-C484-4E4D-9A2D-AF03F7E619D7}" type="pres">
      <dgm:prSet presAssocID="{D8BF40B0-0EDE-4E45-982B-05CE0F9E0CD4}" presName="textBox5b" presStyleLbl="revTx" presStyleIdx="1" presStyleCnt="5" custScaleX="129692" custLinFactNeighborX="-4379" custLinFactNeighborY="966">
        <dgm:presLayoutVars>
          <dgm:bulletEnabled val="1"/>
        </dgm:presLayoutVars>
      </dgm:prSet>
      <dgm:spPr/>
    </dgm:pt>
    <dgm:pt modelId="{F594AEE6-E7BC-42DC-88B7-D6F50B39C1CE}" type="pres">
      <dgm:prSet presAssocID="{AC296ABA-841E-4D80-9182-0FF62D7B68FC}" presName="bullet5c" presStyleLbl="node1" presStyleIdx="2" presStyleCnt="5"/>
      <dgm:spPr/>
    </dgm:pt>
    <dgm:pt modelId="{F7F6A463-CCE1-483B-BCDF-0902354C19DF}" type="pres">
      <dgm:prSet presAssocID="{AC296ABA-841E-4D80-9182-0FF62D7B68FC}" presName="textBox5c" presStyleLbl="revTx" presStyleIdx="2" presStyleCnt="5" custScaleX="110121">
        <dgm:presLayoutVars>
          <dgm:bulletEnabled val="1"/>
        </dgm:presLayoutVars>
      </dgm:prSet>
      <dgm:spPr/>
    </dgm:pt>
    <dgm:pt modelId="{00878DE2-5B2E-4918-9A3B-5B5686AD18EA}" type="pres">
      <dgm:prSet presAssocID="{0B79C269-3C1A-4484-937C-6A9218B4219A}" presName="bullet5d" presStyleLbl="node1" presStyleIdx="3" presStyleCnt="5"/>
      <dgm:spPr/>
    </dgm:pt>
    <dgm:pt modelId="{E2DEEA79-BD2B-4DC4-838E-BE4809C69BAE}" type="pres">
      <dgm:prSet presAssocID="{0B79C269-3C1A-4484-937C-6A9218B4219A}" presName="textBox5d" presStyleLbl="revTx" presStyleIdx="3" presStyleCnt="5" custScaleX="134763" custLinFactNeighborX="-11703">
        <dgm:presLayoutVars>
          <dgm:bulletEnabled val="1"/>
        </dgm:presLayoutVars>
      </dgm:prSet>
      <dgm:spPr/>
    </dgm:pt>
    <dgm:pt modelId="{75A2AEA0-0355-447E-9DC2-8A5ECA8037E1}" type="pres">
      <dgm:prSet presAssocID="{6E24E367-EF56-4042-97BA-9674552CD994}" presName="bullet5e" presStyleLbl="node1" presStyleIdx="4" presStyleCnt="5"/>
      <dgm:spPr/>
    </dgm:pt>
    <dgm:pt modelId="{97671D3F-DEB7-4B4F-BD32-1A173EE00F2C}" type="pres">
      <dgm:prSet presAssocID="{6E24E367-EF56-4042-97BA-9674552CD994}" presName="textBox5e" presStyleLbl="revTx" presStyleIdx="4" presStyleCnt="5" custScaleX="87470" custLinFactNeighborX="-34958">
        <dgm:presLayoutVars>
          <dgm:bulletEnabled val="1"/>
        </dgm:presLayoutVars>
      </dgm:prSet>
      <dgm:spPr/>
    </dgm:pt>
  </dgm:ptLst>
  <dgm:cxnLst>
    <dgm:cxn modelId="{9417F013-C1DE-472C-921B-3D1C13CA2990}" srcId="{59C44C8A-CE34-4194-8303-7C46FB6AA4F3}" destId="{BA4022BB-BD35-4D98-93B7-C680DFB18779}" srcOrd="0" destOrd="0" parTransId="{BD88B40B-C23E-4822-9F4E-945A35953AE2}" sibTransId="{58E6C927-990B-4A6E-A8D1-4D73664A1855}"/>
    <dgm:cxn modelId="{38AFB639-1A4A-4544-AA40-DB96151EBD2B}" type="presOf" srcId="{0B79C269-3C1A-4484-937C-6A9218B4219A}" destId="{E2DEEA79-BD2B-4DC4-838E-BE4809C69BAE}" srcOrd="0" destOrd="0" presId="urn:microsoft.com/office/officeart/2005/8/layout/arrow2"/>
    <dgm:cxn modelId="{F91FAC50-C090-4CB1-9DFC-CFDE615868D4}" srcId="{59C44C8A-CE34-4194-8303-7C46FB6AA4F3}" destId="{D8BF40B0-0EDE-4E45-982B-05CE0F9E0CD4}" srcOrd="1" destOrd="0" parTransId="{444788BC-7BC3-4162-8FDE-EBC189B56DE4}" sibTransId="{BEE53FBD-5DCC-4C3B-969A-56092D36DCAB}"/>
    <dgm:cxn modelId="{2190DF66-ACFA-4DB8-A733-3A69D21820B0}" type="presOf" srcId="{D8BF40B0-0EDE-4E45-982B-05CE0F9E0CD4}" destId="{8D74F6A5-C484-4E4D-9A2D-AF03F7E619D7}" srcOrd="0" destOrd="0" presId="urn:microsoft.com/office/officeart/2005/8/layout/arrow2"/>
    <dgm:cxn modelId="{81CF896C-6EA1-4BD6-82DE-CC8659301004}" type="presOf" srcId="{6E24E367-EF56-4042-97BA-9674552CD994}" destId="{97671D3F-DEB7-4B4F-BD32-1A173EE00F2C}" srcOrd="0" destOrd="0" presId="urn:microsoft.com/office/officeart/2005/8/layout/arrow2"/>
    <dgm:cxn modelId="{9BB07D79-FC15-438C-B67A-EB0E0A78D090}" srcId="{59C44C8A-CE34-4194-8303-7C46FB6AA4F3}" destId="{AC296ABA-841E-4D80-9182-0FF62D7B68FC}" srcOrd="2" destOrd="0" parTransId="{BFF11F0D-E55B-41DC-B25B-442E5576A18D}" sibTransId="{A0AD589C-F488-438A-860C-A79C0A3BFBAC}"/>
    <dgm:cxn modelId="{91037194-08EA-4F1A-AE40-FA169F2D7E1A}" srcId="{59C44C8A-CE34-4194-8303-7C46FB6AA4F3}" destId="{5F9BB3C3-C899-4DDB-927C-15A6C5D63279}" srcOrd="5" destOrd="0" parTransId="{F302E0D2-9AD0-4992-969A-24C6F3A9F088}" sibTransId="{51D198B6-C975-4313-8016-446B652D25D7}"/>
    <dgm:cxn modelId="{848FE5CF-5209-43DD-A74C-57058C3DFB78}" srcId="{59C44C8A-CE34-4194-8303-7C46FB6AA4F3}" destId="{0B79C269-3C1A-4484-937C-6A9218B4219A}" srcOrd="3" destOrd="0" parTransId="{5887E2F0-CCF8-4109-9CCA-636E52CE24E4}" sibTransId="{59DBB8B7-A5F4-4367-BB4E-A14182C44894}"/>
    <dgm:cxn modelId="{7B552ED0-BD59-4469-BEB7-4B27766FE4E2}" type="presOf" srcId="{AC296ABA-841E-4D80-9182-0FF62D7B68FC}" destId="{F7F6A463-CCE1-483B-BCDF-0902354C19DF}" srcOrd="0" destOrd="0" presId="urn:microsoft.com/office/officeart/2005/8/layout/arrow2"/>
    <dgm:cxn modelId="{5E3771DC-26E3-4988-AEBD-DC1CBDF4F641}" type="presOf" srcId="{59C44C8A-CE34-4194-8303-7C46FB6AA4F3}" destId="{AECABC94-A799-4905-AADB-F297E0C6C02F}" srcOrd="0" destOrd="0" presId="urn:microsoft.com/office/officeart/2005/8/layout/arrow2"/>
    <dgm:cxn modelId="{18032EED-F5F0-4763-8E88-7E1FBEA209D5}" type="presOf" srcId="{BA4022BB-BD35-4D98-93B7-C680DFB18779}" destId="{1B7CBA3F-F231-4537-B369-8C3375EB5805}" srcOrd="0" destOrd="0" presId="urn:microsoft.com/office/officeart/2005/8/layout/arrow2"/>
    <dgm:cxn modelId="{0AEF66FB-8E55-45F1-A727-36053BE92294}" srcId="{59C44C8A-CE34-4194-8303-7C46FB6AA4F3}" destId="{6E24E367-EF56-4042-97BA-9674552CD994}" srcOrd="4" destOrd="0" parTransId="{B21E03AD-F8F9-4C96-9495-0F17C8F56BD1}" sibTransId="{0CC77E58-D2FA-45F8-8713-B20A5D8BCC32}"/>
    <dgm:cxn modelId="{D2C7F2B2-7A82-4451-989A-6311C4AD1036}" type="presParOf" srcId="{AECABC94-A799-4905-AADB-F297E0C6C02F}" destId="{7C84C76C-102D-4F2A-88AF-9AAB141B5020}" srcOrd="0" destOrd="0" presId="urn:microsoft.com/office/officeart/2005/8/layout/arrow2"/>
    <dgm:cxn modelId="{38A96BAE-3F35-414A-85A2-6F686E08980A}" type="presParOf" srcId="{AECABC94-A799-4905-AADB-F297E0C6C02F}" destId="{24D9F62D-50BF-42B5-93AE-BE183A2604C4}" srcOrd="1" destOrd="0" presId="urn:microsoft.com/office/officeart/2005/8/layout/arrow2"/>
    <dgm:cxn modelId="{543D7462-47A4-4920-B363-D5B4A9BD50E4}" type="presParOf" srcId="{24D9F62D-50BF-42B5-93AE-BE183A2604C4}" destId="{6EA7D4C4-50D7-4E50-B7CC-CF1466C442BA}" srcOrd="0" destOrd="0" presId="urn:microsoft.com/office/officeart/2005/8/layout/arrow2"/>
    <dgm:cxn modelId="{1361D48C-D7B1-40F9-AB1E-E10BEA2D46EF}" type="presParOf" srcId="{24D9F62D-50BF-42B5-93AE-BE183A2604C4}" destId="{1B7CBA3F-F231-4537-B369-8C3375EB5805}" srcOrd="1" destOrd="0" presId="urn:microsoft.com/office/officeart/2005/8/layout/arrow2"/>
    <dgm:cxn modelId="{0AC5C25D-2C03-4E37-BA21-290D95660848}" type="presParOf" srcId="{24D9F62D-50BF-42B5-93AE-BE183A2604C4}" destId="{03F6D157-0F65-4659-BC89-BE08AD67497D}" srcOrd="2" destOrd="0" presId="urn:microsoft.com/office/officeart/2005/8/layout/arrow2"/>
    <dgm:cxn modelId="{096C6092-5B3F-434F-974C-8A0802022EBD}" type="presParOf" srcId="{24D9F62D-50BF-42B5-93AE-BE183A2604C4}" destId="{8D74F6A5-C484-4E4D-9A2D-AF03F7E619D7}" srcOrd="3" destOrd="0" presId="urn:microsoft.com/office/officeart/2005/8/layout/arrow2"/>
    <dgm:cxn modelId="{F62DEEEC-8B01-4AA0-AAA0-43A2276CCFCB}" type="presParOf" srcId="{24D9F62D-50BF-42B5-93AE-BE183A2604C4}" destId="{F594AEE6-E7BC-42DC-88B7-D6F50B39C1CE}" srcOrd="4" destOrd="0" presId="urn:microsoft.com/office/officeart/2005/8/layout/arrow2"/>
    <dgm:cxn modelId="{61F1DF64-01AC-4AF1-8B06-4034B1F5D24A}" type="presParOf" srcId="{24D9F62D-50BF-42B5-93AE-BE183A2604C4}" destId="{F7F6A463-CCE1-483B-BCDF-0902354C19DF}" srcOrd="5" destOrd="0" presId="urn:microsoft.com/office/officeart/2005/8/layout/arrow2"/>
    <dgm:cxn modelId="{F665332A-6F8C-43E4-9839-64D1B9F90848}" type="presParOf" srcId="{24D9F62D-50BF-42B5-93AE-BE183A2604C4}" destId="{00878DE2-5B2E-4918-9A3B-5B5686AD18EA}" srcOrd="6" destOrd="0" presId="urn:microsoft.com/office/officeart/2005/8/layout/arrow2"/>
    <dgm:cxn modelId="{B8554AC9-2A99-44C4-AD66-C38BE0EBB0B4}" type="presParOf" srcId="{24D9F62D-50BF-42B5-93AE-BE183A2604C4}" destId="{E2DEEA79-BD2B-4DC4-838E-BE4809C69BAE}" srcOrd="7" destOrd="0" presId="urn:microsoft.com/office/officeart/2005/8/layout/arrow2"/>
    <dgm:cxn modelId="{33CB7C85-EFBE-4D9E-949C-4D6DBEFE48C3}" type="presParOf" srcId="{24D9F62D-50BF-42B5-93AE-BE183A2604C4}" destId="{75A2AEA0-0355-447E-9DC2-8A5ECA8037E1}" srcOrd="8" destOrd="0" presId="urn:microsoft.com/office/officeart/2005/8/layout/arrow2"/>
    <dgm:cxn modelId="{83D25E6C-2416-4181-A6DA-C53BC29F8799}" type="presParOf" srcId="{24D9F62D-50BF-42B5-93AE-BE183A2604C4}" destId="{97671D3F-DEB7-4B4F-BD32-1A173EE00F2C}" srcOrd="9"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6ABD0F-03B8-4880-92A0-F81863895E15}" type="doc">
      <dgm:prSet loTypeId="urn:microsoft.com/office/officeart/2005/8/layout/hProcess9" loCatId="process" qsTypeId="urn:microsoft.com/office/officeart/2005/8/quickstyle/simple1" qsCatId="simple" csTypeId="urn:microsoft.com/office/officeart/2005/8/colors/accent2_5" csCatId="accent2"/>
      <dgm:spPr/>
      <dgm:t>
        <a:bodyPr/>
        <a:lstStyle/>
        <a:p>
          <a:endParaRPr lang="en-US"/>
        </a:p>
      </dgm:t>
    </dgm:pt>
    <dgm:pt modelId="{F8B9B391-C8C1-4610-BCCD-7349ABB17CC0}">
      <dgm:prSet custT="1"/>
      <dgm:spPr/>
      <dgm:t>
        <a:bodyPr/>
        <a:lstStyle/>
        <a:p>
          <a:pPr rtl="0"/>
          <a:r>
            <a:rPr lang="en-US" sz="1200" b="0" dirty="0" err="1"/>
            <a:t>პირის</a:t>
          </a:r>
          <a:r>
            <a:rPr lang="en-US" sz="1200" b="0" dirty="0"/>
            <a:t> </a:t>
          </a:r>
          <a:r>
            <a:rPr lang="en-US" sz="1200" b="0" dirty="0" err="1"/>
            <a:t>მოსარგებლედ</a:t>
          </a:r>
          <a:r>
            <a:rPr lang="en-US" sz="1200" b="0" dirty="0"/>
            <a:t> </a:t>
          </a:r>
          <a:r>
            <a:rPr lang="en-US" sz="1200" b="0" dirty="0" err="1"/>
            <a:t>ცნობა</a:t>
          </a:r>
          <a:r>
            <a:rPr lang="en-US" sz="1200" b="0" dirty="0"/>
            <a:t>/</a:t>
          </a:r>
          <a:r>
            <a:rPr lang="en-US" sz="1200" b="0" dirty="0" err="1"/>
            <a:t>რეგისტრაცია</a:t>
          </a:r>
          <a:r>
            <a:rPr lang="ka-GE" sz="1200" b="0" dirty="0"/>
            <a:t>, </a:t>
          </a:r>
          <a:r>
            <a:rPr lang="en-US" sz="1200" b="0" dirty="0" err="1"/>
            <a:t>შეტყობინება</a:t>
          </a:r>
          <a:r>
            <a:rPr lang="en-US" sz="1200" b="0" dirty="0"/>
            <a:t> </a:t>
          </a:r>
          <a:r>
            <a:rPr lang="en-US" sz="1200" b="0" dirty="0" err="1"/>
            <a:t>შემთხვევის</a:t>
          </a:r>
          <a:r>
            <a:rPr lang="en-US" sz="1200" b="0" dirty="0"/>
            <a:t> </a:t>
          </a:r>
          <a:r>
            <a:rPr lang="en-US" sz="1200" b="0" dirty="0" err="1"/>
            <a:t>შესახებ</a:t>
          </a:r>
          <a:r>
            <a:rPr lang="ka-GE" sz="1200" b="0" dirty="0"/>
            <a:t>, </a:t>
          </a:r>
          <a:r>
            <a:rPr lang="en-US" sz="1200" b="0" dirty="0" err="1"/>
            <a:t>შეტყობინების</a:t>
          </a:r>
          <a:r>
            <a:rPr lang="en-US" sz="1200" b="0" dirty="0"/>
            <a:t> </a:t>
          </a:r>
          <a:r>
            <a:rPr lang="en-US" sz="1200" b="0" dirty="0" err="1"/>
            <a:t>საფუძველზე</a:t>
          </a:r>
          <a:r>
            <a:rPr lang="en-US" sz="1200" b="0" dirty="0"/>
            <a:t>, </a:t>
          </a:r>
          <a:r>
            <a:rPr lang="en-US" sz="1200" b="0" dirty="0" err="1"/>
            <a:t>შერჩეული</a:t>
          </a:r>
          <a:r>
            <a:rPr lang="en-US" sz="1200" b="0" dirty="0"/>
            <a:t> </a:t>
          </a:r>
          <a:r>
            <a:rPr lang="en-US" sz="1200" b="0" dirty="0" err="1"/>
            <a:t>შემთხვევის</a:t>
          </a:r>
          <a:r>
            <a:rPr lang="en-US" sz="1200" b="0" dirty="0"/>
            <a:t> </a:t>
          </a:r>
          <a:r>
            <a:rPr lang="en-US" sz="1200" b="1" dirty="0" err="1">
              <a:solidFill>
                <a:srgbClr val="FFFF00"/>
              </a:solidFill>
            </a:rPr>
            <a:t>მონიტორინგი</a:t>
          </a:r>
          <a:r>
            <a:rPr lang="en-US" sz="1200" b="1" dirty="0"/>
            <a:t> </a:t>
          </a:r>
          <a:endParaRPr lang="en-US" sz="1200" dirty="0"/>
        </a:p>
      </dgm:t>
    </dgm:pt>
    <dgm:pt modelId="{28E4E0D1-3704-4705-853B-F61374F2DFA4}" type="parTrans" cxnId="{FA15C9E2-25E0-4D88-BA97-F7D0536B60DB}">
      <dgm:prSet/>
      <dgm:spPr/>
      <dgm:t>
        <a:bodyPr/>
        <a:lstStyle/>
        <a:p>
          <a:endParaRPr lang="en-US" sz="1200"/>
        </a:p>
      </dgm:t>
    </dgm:pt>
    <dgm:pt modelId="{17A9B212-D09C-4807-9B93-2E560E3204CF}" type="sibTrans" cxnId="{FA15C9E2-25E0-4D88-BA97-F7D0536B60DB}">
      <dgm:prSet/>
      <dgm:spPr/>
      <dgm:t>
        <a:bodyPr/>
        <a:lstStyle/>
        <a:p>
          <a:endParaRPr lang="en-US" sz="1200"/>
        </a:p>
      </dgm:t>
    </dgm:pt>
    <dgm:pt modelId="{A55D9657-2B67-4A9A-9CAC-038841E3AD69}">
      <dgm:prSet custT="1"/>
      <dgm:spPr/>
      <dgm:t>
        <a:bodyPr/>
        <a:lstStyle/>
        <a:p>
          <a:pPr rtl="0"/>
          <a:r>
            <a:rPr lang="en-US" sz="1200" b="0" dirty="0" err="1"/>
            <a:t>ანგარიშის</a:t>
          </a:r>
          <a:r>
            <a:rPr lang="en-US" sz="1200" b="0" dirty="0"/>
            <a:t> </a:t>
          </a:r>
          <a:r>
            <a:rPr lang="en-US" sz="1200" b="0" dirty="0" err="1"/>
            <a:t>წარდგენა</a:t>
          </a:r>
          <a:r>
            <a:rPr lang="ka-GE" sz="1200" b="0" dirty="0"/>
            <a:t>, </a:t>
          </a:r>
          <a:r>
            <a:rPr lang="en-US" sz="1200" b="0" dirty="0" err="1"/>
            <a:t>საანგარიშგებო</a:t>
          </a:r>
          <a:r>
            <a:rPr lang="en-US" sz="1200" b="0" dirty="0"/>
            <a:t> </a:t>
          </a:r>
          <a:r>
            <a:rPr lang="en-US" sz="1200" b="0" dirty="0" err="1"/>
            <a:t>დოკუმენტაციის</a:t>
          </a:r>
          <a:r>
            <a:rPr lang="en-US" sz="1200" b="0" dirty="0"/>
            <a:t> </a:t>
          </a:r>
          <a:r>
            <a:rPr lang="en-US" sz="1200" b="1" dirty="0" err="1">
              <a:solidFill>
                <a:srgbClr val="FFFF00"/>
              </a:solidFill>
            </a:rPr>
            <a:t>ინსპექტირება</a:t>
          </a:r>
          <a:r>
            <a:rPr lang="ka-GE" sz="1200" b="0" dirty="0"/>
            <a:t>, </a:t>
          </a:r>
          <a:r>
            <a:rPr lang="en-US" sz="1200" b="0" dirty="0" err="1"/>
            <a:t>შესრულებული</a:t>
          </a:r>
          <a:r>
            <a:rPr lang="en-US" sz="1200" b="0" dirty="0"/>
            <a:t> </a:t>
          </a:r>
          <a:r>
            <a:rPr lang="en-US" sz="1200" b="0" dirty="0" err="1"/>
            <a:t>სამუშაოს</a:t>
          </a:r>
          <a:r>
            <a:rPr lang="en-US" sz="1200" b="0" dirty="0"/>
            <a:t> </a:t>
          </a:r>
          <a:r>
            <a:rPr lang="en-US" sz="1200" b="0" dirty="0" err="1"/>
            <a:t>ანაზღაურება</a:t>
          </a:r>
          <a:r>
            <a:rPr lang="en-US" sz="1200" b="0" dirty="0"/>
            <a:t> </a:t>
          </a:r>
          <a:r>
            <a:rPr lang="en-US" sz="1200" b="0" dirty="0" err="1"/>
            <a:t>ან</a:t>
          </a:r>
          <a:r>
            <a:rPr lang="en-US" sz="1200" b="0" dirty="0"/>
            <a:t> </a:t>
          </a:r>
          <a:r>
            <a:rPr lang="en-US" sz="1200" b="0" dirty="0" err="1"/>
            <a:t>ანაზღაურებაზე</a:t>
          </a:r>
          <a:r>
            <a:rPr lang="en-US" sz="1200" b="0" dirty="0"/>
            <a:t> </a:t>
          </a:r>
          <a:r>
            <a:rPr lang="en-US" sz="1200" b="0" dirty="0" err="1"/>
            <a:t>უარი</a:t>
          </a:r>
          <a:r>
            <a:rPr lang="en-US" sz="1200" b="0" dirty="0"/>
            <a:t>;</a:t>
          </a:r>
          <a:endParaRPr lang="en-US" sz="1200" dirty="0"/>
        </a:p>
      </dgm:t>
    </dgm:pt>
    <dgm:pt modelId="{577B5CA6-D252-499A-9163-C2F1BAE0F8A0}" type="parTrans" cxnId="{70247E9E-85FD-46BC-B3EC-86B85B0B2ACF}">
      <dgm:prSet/>
      <dgm:spPr/>
      <dgm:t>
        <a:bodyPr/>
        <a:lstStyle/>
        <a:p>
          <a:endParaRPr lang="en-US" sz="1200"/>
        </a:p>
      </dgm:t>
    </dgm:pt>
    <dgm:pt modelId="{B0B9D746-AB64-4B96-89D1-7C80A52B8397}" type="sibTrans" cxnId="{70247E9E-85FD-46BC-B3EC-86B85B0B2ACF}">
      <dgm:prSet/>
      <dgm:spPr/>
      <dgm:t>
        <a:bodyPr/>
        <a:lstStyle/>
        <a:p>
          <a:endParaRPr lang="en-US" sz="1200"/>
        </a:p>
      </dgm:t>
    </dgm:pt>
    <dgm:pt modelId="{96729457-F883-4DA5-BAA4-0CF35C063965}">
      <dgm:prSet custT="1"/>
      <dgm:spPr/>
      <dgm:t>
        <a:bodyPr/>
        <a:lstStyle/>
        <a:p>
          <a:pPr rtl="0"/>
          <a:r>
            <a:rPr lang="en-US" sz="1200" b="0" dirty="0" err="1"/>
            <a:t>პროგრამით</a:t>
          </a:r>
          <a:r>
            <a:rPr lang="en-US" sz="1200" b="0" dirty="0"/>
            <a:t> </a:t>
          </a:r>
          <a:r>
            <a:rPr lang="en-US" sz="1200" b="0" dirty="0" err="1"/>
            <a:t>განსაზღვრული</a:t>
          </a:r>
          <a:r>
            <a:rPr lang="en-US" sz="1200" b="0" dirty="0"/>
            <a:t> </a:t>
          </a:r>
          <a:r>
            <a:rPr lang="en-US" sz="1200" b="0" dirty="0" err="1"/>
            <a:t>პირობების</a:t>
          </a:r>
          <a:r>
            <a:rPr lang="en-US" sz="1200" b="0" dirty="0"/>
            <a:t> </a:t>
          </a:r>
          <a:r>
            <a:rPr lang="en-US" sz="1200" b="0" dirty="0" err="1"/>
            <a:t>შესრულების</a:t>
          </a:r>
          <a:r>
            <a:rPr lang="en-US" sz="1200" b="0" dirty="0"/>
            <a:t> </a:t>
          </a:r>
          <a:r>
            <a:rPr lang="en-US" sz="1200" b="1" dirty="0" err="1">
              <a:solidFill>
                <a:srgbClr val="FFFF00"/>
              </a:solidFill>
            </a:rPr>
            <a:t>კონტროლი</a:t>
          </a:r>
          <a:r>
            <a:rPr lang="en-US" sz="1200" b="1" dirty="0"/>
            <a:t> </a:t>
          </a:r>
          <a:endParaRPr lang="en-US" sz="1200" dirty="0"/>
        </a:p>
      </dgm:t>
    </dgm:pt>
    <dgm:pt modelId="{62D80D7A-CEE7-4848-BE70-FE56948A9360}" type="parTrans" cxnId="{1D473891-4B3F-4F73-B410-F9D9CFD58D64}">
      <dgm:prSet/>
      <dgm:spPr/>
      <dgm:t>
        <a:bodyPr/>
        <a:lstStyle/>
        <a:p>
          <a:endParaRPr lang="en-US" sz="1200"/>
        </a:p>
      </dgm:t>
    </dgm:pt>
    <dgm:pt modelId="{156E3152-DC68-454B-986A-5384D51ADB94}" type="sibTrans" cxnId="{1D473891-4B3F-4F73-B410-F9D9CFD58D64}">
      <dgm:prSet/>
      <dgm:spPr/>
      <dgm:t>
        <a:bodyPr/>
        <a:lstStyle/>
        <a:p>
          <a:endParaRPr lang="en-US" sz="1200"/>
        </a:p>
      </dgm:t>
    </dgm:pt>
    <dgm:pt modelId="{180BA98B-648F-4375-9314-A75F8901C82A}">
      <dgm:prSet custT="1"/>
      <dgm:spPr/>
      <dgm:t>
        <a:bodyPr/>
        <a:lstStyle/>
        <a:p>
          <a:pPr rtl="0"/>
          <a:r>
            <a:rPr lang="ka-GE" sz="1200" b="0" dirty="0"/>
            <a:t>პროგრამით </a:t>
          </a:r>
          <a:r>
            <a:rPr lang="en-US" sz="1200" b="0" dirty="0"/>
            <a:t> </a:t>
          </a:r>
          <a:r>
            <a:rPr lang="en-US" sz="1200" b="0" dirty="0" err="1"/>
            <a:t>განსაზღვრული</a:t>
          </a:r>
          <a:r>
            <a:rPr lang="en-US" sz="1200" b="0" dirty="0"/>
            <a:t> </a:t>
          </a:r>
          <a:r>
            <a:rPr lang="ka-GE" sz="1200" b="0" dirty="0"/>
            <a:t>მიმწოდებლის ცალკეული </a:t>
          </a:r>
          <a:r>
            <a:rPr lang="en-US" sz="1200" b="0" dirty="0" err="1"/>
            <a:t>ვალდებულებების</a:t>
          </a:r>
          <a:r>
            <a:rPr lang="en-US" sz="1200" b="0" dirty="0"/>
            <a:t> </a:t>
          </a:r>
          <a:r>
            <a:rPr lang="en-US" sz="1200" b="0" dirty="0" err="1"/>
            <a:t>შესრულების</a:t>
          </a:r>
          <a:r>
            <a:rPr lang="en-US" sz="1200" b="0" dirty="0"/>
            <a:t> </a:t>
          </a:r>
          <a:r>
            <a:rPr lang="ka-GE" sz="1200" b="0" dirty="0"/>
            <a:t>კოტროლი (</a:t>
          </a:r>
          <a:r>
            <a:rPr lang="en-US" sz="1200" b="1" dirty="0" err="1">
              <a:solidFill>
                <a:srgbClr val="FFFF00"/>
              </a:solidFill>
            </a:rPr>
            <a:t>რევიზია</a:t>
          </a:r>
          <a:r>
            <a:rPr lang="en-US" sz="1200" b="0" dirty="0"/>
            <a:t>).</a:t>
          </a:r>
          <a:endParaRPr lang="en-US" sz="1200" dirty="0"/>
        </a:p>
      </dgm:t>
    </dgm:pt>
    <dgm:pt modelId="{962477AE-D674-41A7-86A9-9CB5F2B04E02}" type="parTrans" cxnId="{818A20C9-F3A3-466D-923F-B16C0B9EAB4D}">
      <dgm:prSet/>
      <dgm:spPr/>
      <dgm:t>
        <a:bodyPr/>
        <a:lstStyle/>
        <a:p>
          <a:endParaRPr lang="en-US" sz="1200"/>
        </a:p>
      </dgm:t>
    </dgm:pt>
    <dgm:pt modelId="{7D5E6DC5-6F63-4963-B805-3D79A5D0D74C}" type="sibTrans" cxnId="{818A20C9-F3A3-466D-923F-B16C0B9EAB4D}">
      <dgm:prSet/>
      <dgm:spPr/>
      <dgm:t>
        <a:bodyPr/>
        <a:lstStyle/>
        <a:p>
          <a:endParaRPr lang="en-US" sz="1200"/>
        </a:p>
      </dgm:t>
    </dgm:pt>
    <dgm:pt modelId="{9F937485-E58C-4B93-8EE9-9D6BED12240E}" type="pres">
      <dgm:prSet presAssocID="{E16ABD0F-03B8-4880-92A0-F81863895E15}" presName="CompostProcess" presStyleCnt="0">
        <dgm:presLayoutVars>
          <dgm:dir/>
          <dgm:resizeHandles val="exact"/>
        </dgm:presLayoutVars>
      </dgm:prSet>
      <dgm:spPr/>
    </dgm:pt>
    <dgm:pt modelId="{CDB14F23-95FF-4470-966F-4263EC964A80}" type="pres">
      <dgm:prSet presAssocID="{E16ABD0F-03B8-4880-92A0-F81863895E15}" presName="arrow" presStyleLbl="bgShp" presStyleIdx="0" presStyleCnt="1"/>
      <dgm:spPr/>
    </dgm:pt>
    <dgm:pt modelId="{C9013B8F-FDF2-47B6-B6BE-4FAED4591CD4}" type="pres">
      <dgm:prSet presAssocID="{E16ABD0F-03B8-4880-92A0-F81863895E15}" presName="linearProcess" presStyleCnt="0"/>
      <dgm:spPr/>
    </dgm:pt>
    <dgm:pt modelId="{A102478F-4C1A-4AEE-902C-B1C01AFC6FD9}" type="pres">
      <dgm:prSet presAssocID="{F8B9B391-C8C1-4610-BCCD-7349ABB17CC0}" presName="textNode" presStyleLbl="node1" presStyleIdx="0" presStyleCnt="4">
        <dgm:presLayoutVars>
          <dgm:bulletEnabled val="1"/>
        </dgm:presLayoutVars>
      </dgm:prSet>
      <dgm:spPr/>
    </dgm:pt>
    <dgm:pt modelId="{FEB1F5EF-B647-4217-A43A-7AC244BADA44}" type="pres">
      <dgm:prSet presAssocID="{17A9B212-D09C-4807-9B93-2E560E3204CF}" presName="sibTrans" presStyleCnt="0"/>
      <dgm:spPr/>
    </dgm:pt>
    <dgm:pt modelId="{073720DE-B866-4D2E-84D0-E1B57BE148A4}" type="pres">
      <dgm:prSet presAssocID="{A55D9657-2B67-4A9A-9CAC-038841E3AD69}" presName="textNode" presStyleLbl="node1" presStyleIdx="1" presStyleCnt="4">
        <dgm:presLayoutVars>
          <dgm:bulletEnabled val="1"/>
        </dgm:presLayoutVars>
      </dgm:prSet>
      <dgm:spPr/>
    </dgm:pt>
    <dgm:pt modelId="{D84A4D8B-8798-4EAB-B0F3-0F9F32370BDB}" type="pres">
      <dgm:prSet presAssocID="{B0B9D746-AB64-4B96-89D1-7C80A52B8397}" presName="sibTrans" presStyleCnt="0"/>
      <dgm:spPr/>
    </dgm:pt>
    <dgm:pt modelId="{C6A2CA1B-2601-4F6E-BF39-8650A5BBF629}" type="pres">
      <dgm:prSet presAssocID="{96729457-F883-4DA5-BAA4-0CF35C063965}" presName="textNode" presStyleLbl="node1" presStyleIdx="2" presStyleCnt="4">
        <dgm:presLayoutVars>
          <dgm:bulletEnabled val="1"/>
        </dgm:presLayoutVars>
      </dgm:prSet>
      <dgm:spPr/>
    </dgm:pt>
    <dgm:pt modelId="{AF1E1E83-0E63-463D-93F9-D9DC5F13CF34}" type="pres">
      <dgm:prSet presAssocID="{156E3152-DC68-454B-986A-5384D51ADB94}" presName="sibTrans" presStyleCnt="0"/>
      <dgm:spPr/>
    </dgm:pt>
    <dgm:pt modelId="{E86BE6CF-1E8D-4E7D-8964-BECD48557C0A}" type="pres">
      <dgm:prSet presAssocID="{180BA98B-648F-4375-9314-A75F8901C82A}" presName="textNode" presStyleLbl="node1" presStyleIdx="3" presStyleCnt="4">
        <dgm:presLayoutVars>
          <dgm:bulletEnabled val="1"/>
        </dgm:presLayoutVars>
      </dgm:prSet>
      <dgm:spPr/>
    </dgm:pt>
  </dgm:ptLst>
  <dgm:cxnLst>
    <dgm:cxn modelId="{EDF08E2A-5568-4F8E-A5E5-2334B8B7C2BA}" type="presOf" srcId="{F8B9B391-C8C1-4610-BCCD-7349ABB17CC0}" destId="{A102478F-4C1A-4AEE-902C-B1C01AFC6FD9}" srcOrd="0" destOrd="0" presId="urn:microsoft.com/office/officeart/2005/8/layout/hProcess9"/>
    <dgm:cxn modelId="{746F4045-67B8-456A-95B7-20D3EF535CE3}" type="presOf" srcId="{180BA98B-648F-4375-9314-A75F8901C82A}" destId="{E86BE6CF-1E8D-4E7D-8964-BECD48557C0A}" srcOrd="0" destOrd="0" presId="urn:microsoft.com/office/officeart/2005/8/layout/hProcess9"/>
    <dgm:cxn modelId="{1D473891-4B3F-4F73-B410-F9D9CFD58D64}" srcId="{E16ABD0F-03B8-4880-92A0-F81863895E15}" destId="{96729457-F883-4DA5-BAA4-0CF35C063965}" srcOrd="2" destOrd="0" parTransId="{62D80D7A-CEE7-4848-BE70-FE56948A9360}" sibTransId="{156E3152-DC68-454B-986A-5384D51ADB94}"/>
    <dgm:cxn modelId="{2073BE9C-6DE0-4B54-8768-1735E681048E}" type="presOf" srcId="{A55D9657-2B67-4A9A-9CAC-038841E3AD69}" destId="{073720DE-B866-4D2E-84D0-E1B57BE148A4}" srcOrd="0" destOrd="0" presId="urn:microsoft.com/office/officeart/2005/8/layout/hProcess9"/>
    <dgm:cxn modelId="{70247E9E-85FD-46BC-B3EC-86B85B0B2ACF}" srcId="{E16ABD0F-03B8-4880-92A0-F81863895E15}" destId="{A55D9657-2B67-4A9A-9CAC-038841E3AD69}" srcOrd="1" destOrd="0" parTransId="{577B5CA6-D252-499A-9163-C2F1BAE0F8A0}" sibTransId="{B0B9D746-AB64-4B96-89D1-7C80A52B8397}"/>
    <dgm:cxn modelId="{818A20C9-F3A3-466D-923F-B16C0B9EAB4D}" srcId="{E16ABD0F-03B8-4880-92A0-F81863895E15}" destId="{180BA98B-648F-4375-9314-A75F8901C82A}" srcOrd="3" destOrd="0" parTransId="{962477AE-D674-41A7-86A9-9CB5F2B04E02}" sibTransId="{7D5E6DC5-6F63-4963-B805-3D79A5D0D74C}"/>
    <dgm:cxn modelId="{FA15C9E2-25E0-4D88-BA97-F7D0536B60DB}" srcId="{E16ABD0F-03B8-4880-92A0-F81863895E15}" destId="{F8B9B391-C8C1-4610-BCCD-7349ABB17CC0}" srcOrd="0" destOrd="0" parTransId="{28E4E0D1-3704-4705-853B-F61374F2DFA4}" sibTransId="{17A9B212-D09C-4807-9B93-2E560E3204CF}"/>
    <dgm:cxn modelId="{1A8AEEF4-CD51-45BC-9DAD-3750CD7B123B}" type="presOf" srcId="{E16ABD0F-03B8-4880-92A0-F81863895E15}" destId="{9F937485-E58C-4B93-8EE9-9D6BED12240E}" srcOrd="0" destOrd="0" presId="urn:microsoft.com/office/officeart/2005/8/layout/hProcess9"/>
    <dgm:cxn modelId="{5DB796FF-A445-4E5F-8F8E-160069BAF6CF}" type="presOf" srcId="{96729457-F883-4DA5-BAA4-0CF35C063965}" destId="{C6A2CA1B-2601-4F6E-BF39-8650A5BBF629}" srcOrd="0" destOrd="0" presId="urn:microsoft.com/office/officeart/2005/8/layout/hProcess9"/>
    <dgm:cxn modelId="{69AC062C-3DDB-4C06-9689-8CBA51E8376F}" type="presParOf" srcId="{9F937485-E58C-4B93-8EE9-9D6BED12240E}" destId="{CDB14F23-95FF-4470-966F-4263EC964A80}" srcOrd="0" destOrd="0" presId="urn:microsoft.com/office/officeart/2005/8/layout/hProcess9"/>
    <dgm:cxn modelId="{F37AB664-88D7-44E3-BCD1-85068103FC04}" type="presParOf" srcId="{9F937485-E58C-4B93-8EE9-9D6BED12240E}" destId="{C9013B8F-FDF2-47B6-B6BE-4FAED4591CD4}" srcOrd="1" destOrd="0" presId="urn:microsoft.com/office/officeart/2005/8/layout/hProcess9"/>
    <dgm:cxn modelId="{DA135593-24F7-4E94-9DD3-49DFB5311C04}" type="presParOf" srcId="{C9013B8F-FDF2-47B6-B6BE-4FAED4591CD4}" destId="{A102478F-4C1A-4AEE-902C-B1C01AFC6FD9}" srcOrd="0" destOrd="0" presId="urn:microsoft.com/office/officeart/2005/8/layout/hProcess9"/>
    <dgm:cxn modelId="{BC314A32-2B58-47A9-8725-E524A7AEF701}" type="presParOf" srcId="{C9013B8F-FDF2-47B6-B6BE-4FAED4591CD4}" destId="{FEB1F5EF-B647-4217-A43A-7AC244BADA44}" srcOrd="1" destOrd="0" presId="urn:microsoft.com/office/officeart/2005/8/layout/hProcess9"/>
    <dgm:cxn modelId="{75CC30EB-C9DA-4241-9F81-D3323D7F02AA}" type="presParOf" srcId="{C9013B8F-FDF2-47B6-B6BE-4FAED4591CD4}" destId="{073720DE-B866-4D2E-84D0-E1B57BE148A4}" srcOrd="2" destOrd="0" presId="urn:microsoft.com/office/officeart/2005/8/layout/hProcess9"/>
    <dgm:cxn modelId="{8E05E2B1-B4D8-4CB1-BF6E-D54C1D0CE7E1}" type="presParOf" srcId="{C9013B8F-FDF2-47B6-B6BE-4FAED4591CD4}" destId="{D84A4D8B-8798-4EAB-B0F3-0F9F32370BDB}" srcOrd="3" destOrd="0" presId="urn:microsoft.com/office/officeart/2005/8/layout/hProcess9"/>
    <dgm:cxn modelId="{E6F0B27A-AE86-4CEF-A726-993841B53D25}" type="presParOf" srcId="{C9013B8F-FDF2-47B6-B6BE-4FAED4591CD4}" destId="{C6A2CA1B-2601-4F6E-BF39-8650A5BBF629}" srcOrd="4" destOrd="0" presId="urn:microsoft.com/office/officeart/2005/8/layout/hProcess9"/>
    <dgm:cxn modelId="{B97037D4-65BD-4B2B-9272-3A0717DCE841}" type="presParOf" srcId="{C9013B8F-FDF2-47B6-B6BE-4FAED4591CD4}" destId="{AF1E1E83-0E63-463D-93F9-D9DC5F13CF34}" srcOrd="5" destOrd="0" presId="urn:microsoft.com/office/officeart/2005/8/layout/hProcess9"/>
    <dgm:cxn modelId="{C22088C7-EAED-4035-AFB2-7B4FA3F5F1E5}" type="presParOf" srcId="{C9013B8F-FDF2-47B6-B6BE-4FAED4591CD4}" destId="{E86BE6CF-1E8D-4E7D-8964-BECD48557C0A}"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84C76C-102D-4F2A-88AF-9AAB141B5020}">
      <dsp:nvSpPr>
        <dsp:cNvPr id="0" name=""/>
        <dsp:cNvSpPr/>
      </dsp:nvSpPr>
      <dsp:spPr>
        <a:xfrm>
          <a:off x="304904" y="0"/>
          <a:ext cx="8607216" cy="5379510"/>
        </a:xfrm>
        <a:prstGeom prst="swooshArrow">
          <a:avLst>
            <a:gd name="adj1" fmla="val 25000"/>
            <a:gd name="adj2" fmla="val 25000"/>
          </a:avLst>
        </a:prstGeom>
        <a:solidFill>
          <a:schemeClr val="accent2">
            <a:tint val="40000"/>
            <a:hueOff val="0"/>
            <a:satOff val="0"/>
            <a:lumOff val="0"/>
            <a:alphaOff val="0"/>
          </a:schemeClr>
        </a:solidFill>
        <a:ln w="9525" cap="flat" cmpd="sng" algn="ctr">
          <a:solidFill>
            <a:schemeClr val="accent2">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6EA7D4C4-50D7-4E50-B7CC-CF1466C442BA}">
      <dsp:nvSpPr>
        <dsp:cNvPr id="0" name=""/>
        <dsp:cNvSpPr/>
      </dsp:nvSpPr>
      <dsp:spPr>
        <a:xfrm>
          <a:off x="1152714" y="4000203"/>
          <a:ext cx="197965" cy="197965"/>
        </a:xfrm>
        <a:prstGeom prst="ellipse">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1B7CBA3F-F231-4537-B369-8C3375EB5805}">
      <dsp:nvSpPr>
        <dsp:cNvPr id="0" name=""/>
        <dsp:cNvSpPr/>
      </dsp:nvSpPr>
      <dsp:spPr>
        <a:xfrm>
          <a:off x="159399" y="4099186"/>
          <a:ext cx="2125129" cy="1280323"/>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04898" tIns="0" rIns="0" bIns="0" numCol="1" spcCol="1270" anchor="t" anchorCtr="0">
          <a:noAutofit/>
        </a:bodyPr>
        <a:lstStyle/>
        <a:p>
          <a:pPr marL="0" lvl="0" indent="0" algn="l" defTabSz="622300">
            <a:lnSpc>
              <a:spcPct val="90000"/>
            </a:lnSpc>
            <a:spcBef>
              <a:spcPct val="0"/>
            </a:spcBef>
            <a:spcAft>
              <a:spcPct val="35000"/>
            </a:spcAft>
            <a:buNone/>
          </a:pPr>
          <a:r>
            <a:rPr lang="ka-GE" sz="1400" b="1" kern="1200" dirty="0">
              <a:solidFill>
                <a:schemeClr val="tx1"/>
              </a:solidFill>
            </a:rPr>
            <a:t>სიღარიბის ზღვარს ქვემოთ მყოფი მოსახლეობის სამედიცინო დაზღვევის პროგრამა (პილოტი თბილისსა და იმერეთში)</a:t>
          </a:r>
          <a:endParaRPr lang="en-US" sz="1400" b="1" kern="1200" dirty="0">
            <a:solidFill>
              <a:schemeClr val="tx1"/>
            </a:solidFill>
          </a:endParaRPr>
        </a:p>
      </dsp:txBody>
      <dsp:txXfrm>
        <a:off x="159399" y="4099186"/>
        <a:ext cx="2125129" cy="1280323"/>
      </dsp:txXfrm>
    </dsp:sp>
    <dsp:sp modelId="{03F6D157-0F65-4659-BC89-BE08AD67497D}">
      <dsp:nvSpPr>
        <dsp:cNvPr id="0" name=""/>
        <dsp:cNvSpPr/>
      </dsp:nvSpPr>
      <dsp:spPr>
        <a:xfrm>
          <a:off x="2224313" y="2970565"/>
          <a:ext cx="309859" cy="309859"/>
        </a:xfrm>
        <a:prstGeom prst="ellipse">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8D74F6A5-C484-4E4D-9A2D-AF03F7E619D7}">
      <dsp:nvSpPr>
        <dsp:cNvPr id="0" name=""/>
        <dsp:cNvSpPr/>
      </dsp:nvSpPr>
      <dsp:spPr>
        <a:xfrm>
          <a:off x="2104556" y="3125495"/>
          <a:ext cx="1853036" cy="2254014"/>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64188" tIns="0" rIns="0" bIns="0" numCol="1" spcCol="1270" anchor="t" anchorCtr="0">
          <a:noAutofit/>
        </a:bodyPr>
        <a:lstStyle/>
        <a:p>
          <a:pPr marL="0" lvl="0" indent="0" algn="l" defTabSz="622300">
            <a:lnSpc>
              <a:spcPct val="90000"/>
            </a:lnSpc>
            <a:spcBef>
              <a:spcPct val="0"/>
            </a:spcBef>
            <a:spcAft>
              <a:spcPct val="35000"/>
            </a:spcAft>
            <a:buNone/>
          </a:pPr>
          <a:r>
            <a:rPr lang="ka-GE" sz="1400" b="1" kern="1200" dirty="0">
              <a:solidFill>
                <a:schemeClr val="tx1"/>
              </a:solidFill>
            </a:rPr>
            <a:t>სიღარიბის ზღვარს ქვემოთ მყოფი მოსახლეობის სამედიცინო დაზღვევის პროგრამა (მთელს ქვეყანაში)</a:t>
          </a:r>
          <a:endParaRPr lang="en-US" sz="1400" b="1" kern="1200" dirty="0">
            <a:solidFill>
              <a:schemeClr val="tx1"/>
            </a:solidFill>
          </a:endParaRPr>
        </a:p>
      </dsp:txBody>
      <dsp:txXfrm>
        <a:off x="2104556" y="3125495"/>
        <a:ext cx="1853036" cy="2254014"/>
      </dsp:txXfrm>
    </dsp:sp>
    <dsp:sp modelId="{F594AEE6-E7BC-42DC-88B7-D6F50B39C1CE}">
      <dsp:nvSpPr>
        <dsp:cNvPr id="0" name=""/>
        <dsp:cNvSpPr/>
      </dsp:nvSpPr>
      <dsp:spPr>
        <a:xfrm>
          <a:off x="3601467" y="2149652"/>
          <a:ext cx="413146" cy="413146"/>
        </a:xfrm>
        <a:prstGeom prst="ellipse">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F7F6A463-CCE1-483B-BCDF-0902354C19DF}">
      <dsp:nvSpPr>
        <dsp:cNvPr id="0" name=""/>
        <dsp:cNvSpPr/>
      </dsp:nvSpPr>
      <dsp:spPr>
        <a:xfrm>
          <a:off x="3723976" y="2356225"/>
          <a:ext cx="1829321" cy="3023284"/>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18918" tIns="0" rIns="0" bIns="0" numCol="1" spcCol="1270" anchor="t" anchorCtr="0">
          <a:noAutofit/>
        </a:bodyPr>
        <a:lstStyle/>
        <a:p>
          <a:pPr marL="0" lvl="0" indent="0" algn="l" defTabSz="622300">
            <a:lnSpc>
              <a:spcPct val="90000"/>
            </a:lnSpc>
            <a:spcBef>
              <a:spcPct val="0"/>
            </a:spcBef>
            <a:spcAft>
              <a:spcPct val="35000"/>
            </a:spcAft>
            <a:buNone/>
          </a:pPr>
          <a:r>
            <a:rPr lang="ka-GE" sz="1400" b="1" kern="1200" dirty="0">
              <a:solidFill>
                <a:schemeClr val="tx1"/>
              </a:solidFill>
            </a:rPr>
            <a:t>სახალხო არტისტები, </a:t>
          </a:r>
        </a:p>
        <a:p>
          <a:pPr marL="0" lvl="0" indent="0" algn="l" defTabSz="622300">
            <a:lnSpc>
              <a:spcPct val="90000"/>
            </a:lnSpc>
            <a:spcBef>
              <a:spcPct val="0"/>
            </a:spcBef>
            <a:spcAft>
              <a:spcPct val="35000"/>
            </a:spcAft>
            <a:buNone/>
          </a:pPr>
          <a:r>
            <a:rPr lang="ka-GE" sz="1400" b="1" kern="1200" dirty="0">
              <a:solidFill>
                <a:schemeClr val="tx1"/>
              </a:solidFill>
            </a:rPr>
            <a:t>რუსთაველის პრემიის ლაურეატები, პედაგოგები</a:t>
          </a:r>
          <a:endParaRPr lang="en-US" sz="1400" b="1" kern="1200" dirty="0">
            <a:solidFill>
              <a:schemeClr val="tx1"/>
            </a:solidFill>
          </a:endParaRPr>
        </a:p>
      </dsp:txBody>
      <dsp:txXfrm>
        <a:off x="3723976" y="2356225"/>
        <a:ext cx="1829321" cy="3023284"/>
      </dsp:txXfrm>
    </dsp:sp>
    <dsp:sp modelId="{00878DE2-5B2E-4918-9A3B-5B5686AD18EA}">
      <dsp:nvSpPr>
        <dsp:cNvPr id="0" name=""/>
        <dsp:cNvSpPr/>
      </dsp:nvSpPr>
      <dsp:spPr>
        <a:xfrm>
          <a:off x="5202409" y="1508414"/>
          <a:ext cx="533647" cy="533647"/>
        </a:xfrm>
        <a:prstGeom prst="ellipse">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E2DEEA79-BD2B-4DC4-838E-BE4809C69BAE}">
      <dsp:nvSpPr>
        <dsp:cNvPr id="0" name=""/>
        <dsp:cNvSpPr/>
      </dsp:nvSpPr>
      <dsp:spPr>
        <a:xfrm>
          <a:off x="4968560" y="1775238"/>
          <a:ext cx="2319868" cy="3604271"/>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82769" tIns="0" rIns="0" bIns="0" numCol="1" spcCol="1270" anchor="t" anchorCtr="0">
          <a:noAutofit/>
        </a:bodyPr>
        <a:lstStyle/>
        <a:p>
          <a:pPr marL="0" lvl="0" indent="0" algn="l" defTabSz="622300">
            <a:lnSpc>
              <a:spcPct val="90000"/>
            </a:lnSpc>
            <a:spcBef>
              <a:spcPct val="0"/>
            </a:spcBef>
            <a:spcAft>
              <a:spcPct val="35000"/>
            </a:spcAft>
            <a:buNone/>
          </a:pPr>
          <a:r>
            <a:rPr lang="ka-GE" sz="1400" b="1" kern="1200" dirty="0">
              <a:solidFill>
                <a:schemeClr val="tx1"/>
              </a:solidFill>
            </a:rPr>
            <a:t>3 დან 60 წლამდე მოსახლეობისათვის ნებაყოფლობითი დაზღვევა; </a:t>
          </a:r>
          <a:r>
            <a:rPr lang="ka-GE" sz="1400" b="1" kern="1200" dirty="0"/>
            <a:t>მზრუნველობას მოკლებული ბავშვები, კომპაქტურად ჩასახლებული იგპ</a:t>
          </a:r>
          <a:r>
            <a:rPr lang="ka-GE" sz="1400" b="1" kern="1200" dirty="0">
              <a:solidFill>
                <a:schemeClr val="tx1"/>
              </a:solidFill>
            </a:rPr>
            <a:t> </a:t>
          </a:r>
          <a:endParaRPr lang="en-US" sz="1400" b="1" kern="1200" dirty="0">
            <a:solidFill>
              <a:schemeClr val="tx1"/>
            </a:solidFill>
          </a:endParaRPr>
        </a:p>
      </dsp:txBody>
      <dsp:txXfrm>
        <a:off x="4968560" y="1775238"/>
        <a:ext cx="2319868" cy="3604271"/>
      </dsp:txXfrm>
    </dsp:sp>
    <dsp:sp modelId="{75A2AEA0-0355-447E-9DC2-8A5ECA8037E1}">
      <dsp:nvSpPr>
        <dsp:cNvPr id="0" name=""/>
        <dsp:cNvSpPr/>
      </dsp:nvSpPr>
      <dsp:spPr>
        <a:xfrm>
          <a:off x="6850691" y="1080205"/>
          <a:ext cx="679970" cy="679970"/>
        </a:xfrm>
        <a:prstGeom prst="ellipse">
          <a:avLst/>
        </a:prstGeom>
        <a:solidFill>
          <a:schemeClr val="lt1">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97671D3F-DEB7-4B4F-BD32-1A173EE00F2C}">
      <dsp:nvSpPr>
        <dsp:cNvPr id="0" name=""/>
        <dsp:cNvSpPr/>
      </dsp:nvSpPr>
      <dsp:spPr>
        <a:xfrm>
          <a:off x="6696743" y="1420190"/>
          <a:ext cx="1505746" cy="3959319"/>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60302" tIns="0" rIns="0" bIns="0" numCol="1" spcCol="1270" anchor="t" anchorCtr="0">
          <a:noAutofit/>
        </a:bodyPr>
        <a:lstStyle/>
        <a:p>
          <a:pPr marL="0" lvl="0" indent="0" algn="l" defTabSz="622300">
            <a:lnSpc>
              <a:spcPct val="90000"/>
            </a:lnSpc>
            <a:spcBef>
              <a:spcPct val="0"/>
            </a:spcBef>
            <a:spcAft>
              <a:spcPct val="35000"/>
            </a:spcAft>
            <a:buNone/>
          </a:pPr>
          <a:r>
            <a:rPr lang="ka-GE" sz="1400" b="1" kern="1200" dirty="0"/>
            <a:t>0-5 წ. ბავშვები, საპენსიო ასაკის მოსახლეობა, შშმ ბავშვები</a:t>
          </a:r>
          <a:endParaRPr lang="en-US" sz="1400" b="1" kern="1200" dirty="0"/>
        </a:p>
      </dsp:txBody>
      <dsp:txXfrm>
        <a:off x="6696743" y="1420190"/>
        <a:ext cx="1505746" cy="39593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B14F23-95FF-4470-966F-4263EC964A80}">
      <dsp:nvSpPr>
        <dsp:cNvPr id="0" name=""/>
        <dsp:cNvSpPr/>
      </dsp:nvSpPr>
      <dsp:spPr>
        <a:xfrm>
          <a:off x="680084" y="0"/>
          <a:ext cx="7707630" cy="3962400"/>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02478F-4C1A-4AEE-902C-B1C01AFC6FD9}">
      <dsp:nvSpPr>
        <dsp:cNvPr id="0" name=""/>
        <dsp:cNvSpPr/>
      </dsp:nvSpPr>
      <dsp:spPr>
        <a:xfrm>
          <a:off x="3099" y="1188719"/>
          <a:ext cx="2013689" cy="1584960"/>
        </a:xfrm>
        <a:prstGeom prst="roundRect">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en-US" sz="1200" b="0" kern="1200" dirty="0" err="1"/>
            <a:t>პირის</a:t>
          </a:r>
          <a:r>
            <a:rPr lang="en-US" sz="1200" b="0" kern="1200" dirty="0"/>
            <a:t> </a:t>
          </a:r>
          <a:r>
            <a:rPr lang="en-US" sz="1200" b="0" kern="1200" dirty="0" err="1"/>
            <a:t>მოსარგებლედ</a:t>
          </a:r>
          <a:r>
            <a:rPr lang="en-US" sz="1200" b="0" kern="1200" dirty="0"/>
            <a:t> </a:t>
          </a:r>
          <a:r>
            <a:rPr lang="en-US" sz="1200" b="0" kern="1200" dirty="0" err="1"/>
            <a:t>ცნობა</a:t>
          </a:r>
          <a:r>
            <a:rPr lang="en-US" sz="1200" b="0" kern="1200" dirty="0"/>
            <a:t>/</a:t>
          </a:r>
          <a:r>
            <a:rPr lang="en-US" sz="1200" b="0" kern="1200" dirty="0" err="1"/>
            <a:t>რეგისტრაცია</a:t>
          </a:r>
          <a:r>
            <a:rPr lang="ka-GE" sz="1200" b="0" kern="1200" dirty="0"/>
            <a:t>, </a:t>
          </a:r>
          <a:r>
            <a:rPr lang="en-US" sz="1200" b="0" kern="1200" dirty="0" err="1"/>
            <a:t>შეტყობინება</a:t>
          </a:r>
          <a:r>
            <a:rPr lang="en-US" sz="1200" b="0" kern="1200" dirty="0"/>
            <a:t> </a:t>
          </a:r>
          <a:r>
            <a:rPr lang="en-US" sz="1200" b="0" kern="1200" dirty="0" err="1"/>
            <a:t>შემთხვევის</a:t>
          </a:r>
          <a:r>
            <a:rPr lang="en-US" sz="1200" b="0" kern="1200" dirty="0"/>
            <a:t> </a:t>
          </a:r>
          <a:r>
            <a:rPr lang="en-US" sz="1200" b="0" kern="1200" dirty="0" err="1"/>
            <a:t>შესახებ</a:t>
          </a:r>
          <a:r>
            <a:rPr lang="ka-GE" sz="1200" b="0" kern="1200" dirty="0"/>
            <a:t>, </a:t>
          </a:r>
          <a:r>
            <a:rPr lang="en-US" sz="1200" b="0" kern="1200" dirty="0" err="1"/>
            <a:t>შეტყობინების</a:t>
          </a:r>
          <a:r>
            <a:rPr lang="en-US" sz="1200" b="0" kern="1200" dirty="0"/>
            <a:t> </a:t>
          </a:r>
          <a:r>
            <a:rPr lang="en-US" sz="1200" b="0" kern="1200" dirty="0" err="1"/>
            <a:t>საფუძველზე</a:t>
          </a:r>
          <a:r>
            <a:rPr lang="en-US" sz="1200" b="0" kern="1200" dirty="0"/>
            <a:t>, </a:t>
          </a:r>
          <a:r>
            <a:rPr lang="en-US" sz="1200" b="0" kern="1200" dirty="0" err="1"/>
            <a:t>შერჩეული</a:t>
          </a:r>
          <a:r>
            <a:rPr lang="en-US" sz="1200" b="0" kern="1200" dirty="0"/>
            <a:t> </a:t>
          </a:r>
          <a:r>
            <a:rPr lang="en-US" sz="1200" b="0" kern="1200" dirty="0" err="1"/>
            <a:t>შემთხვევის</a:t>
          </a:r>
          <a:r>
            <a:rPr lang="en-US" sz="1200" b="0" kern="1200" dirty="0"/>
            <a:t> </a:t>
          </a:r>
          <a:r>
            <a:rPr lang="en-US" sz="1200" b="1" kern="1200" dirty="0" err="1">
              <a:solidFill>
                <a:srgbClr val="FFFF00"/>
              </a:solidFill>
            </a:rPr>
            <a:t>მონიტორინგი</a:t>
          </a:r>
          <a:r>
            <a:rPr lang="en-US" sz="1200" b="1" kern="1200" dirty="0"/>
            <a:t> </a:t>
          </a:r>
          <a:endParaRPr lang="en-US" sz="1200" kern="1200" dirty="0"/>
        </a:p>
      </dsp:txBody>
      <dsp:txXfrm>
        <a:off x="80470" y="1266090"/>
        <a:ext cx="1858947" cy="1430218"/>
      </dsp:txXfrm>
    </dsp:sp>
    <dsp:sp modelId="{073720DE-B866-4D2E-84D0-E1B57BE148A4}">
      <dsp:nvSpPr>
        <dsp:cNvPr id="0" name=""/>
        <dsp:cNvSpPr/>
      </dsp:nvSpPr>
      <dsp:spPr>
        <a:xfrm>
          <a:off x="2352403" y="1188719"/>
          <a:ext cx="2013689" cy="1584960"/>
        </a:xfrm>
        <a:prstGeom prst="roundRect">
          <a:avLst/>
        </a:prstGeom>
        <a:solidFill>
          <a:schemeClr val="accent2">
            <a:alpha val="90000"/>
            <a:hueOff val="0"/>
            <a:satOff val="0"/>
            <a:lumOff val="0"/>
            <a:alphaOff val="-13333"/>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en-US" sz="1200" b="0" kern="1200" dirty="0" err="1"/>
            <a:t>ანგარიშის</a:t>
          </a:r>
          <a:r>
            <a:rPr lang="en-US" sz="1200" b="0" kern="1200" dirty="0"/>
            <a:t> </a:t>
          </a:r>
          <a:r>
            <a:rPr lang="en-US" sz="1200" b="0" kern="1200" dirty="0" err="1"/>
            <a:t>წარდგენა</a:t>
          </a:r>
          <a:r>
            <a:rPr lang="ka-GE" sz="1200" b="0" kern="1200" dirty="0"/>
            <a:t>, </a:t>
          </a:r>
          <a:r>
            <a:rPr lang="en-US" sz="1200" b="0" kern="1200" dirty="0" err="1"/>
            <a:t>საანგარიშგებო</a:t>
          </a:r>
          <a:r>
            <a:rPr lang="en-US" sz="1200" b="0" kern="1200" dirty="0"/>
            <a:t> </a:t>
          </a:r>
          <a:r>
            <a:rPr lang="en-US" sz="1200" b="0" kern="1200" dirty="0" err="1"/>
            <a:t>დოკუმენტაციის</a:t>
          </a:r>
          <a:r>
            <a:rPr lang="en-US" sz="1200" b="0" kern="1200" dirty="0"/>
            <a:t> </a:t>
          </a:r>
          <a:r>
            <a:rPr lang="en-US" sz="1200" b="1" kern="1200" dirty="0" err="1">
              <a:solidFill>
                <a:srgbClr val="FFFF00"/>
              </a:solidFill>
            </a:rPr>
            <a:t>ინსპექტირება</a:t>
          </a:r>
          <a:r>
            <a:rPr lang="ka-GE" sz="1200" b="0" kern="1200" dirty="0"/>
            <a:t>, </a:t>
          </a:r>
          <a:r>
            <a:rPr lang="en-US" sz="1200" b="0" kern="1200" dirty="0" err="1"/>
            <a:t>შესრულებული</a:t>
          </a:r>
          <a:r>
            <a:rPr lang="en-US" sz="1200" b="0" kern="1200" dirty="0"/>
            <a:t> </a:t>
          </a:r>
          <a:r>
            <a:rPr lang="en-US" sz="1200" b="0" kern="1200" dirty="0" err="1"/>
            <a:t>სამუშაოს</a:t>
          </a:r>
          <a:r>
            <a:rPr lang="en-US" sz="1200" b="0" kern="1200" dirty="0"/>
            <a:t> </a:t>
          </a:r>
          <a:r>
            <a:rPr lang="en-US" sz="1200" b="0" kern="1200" dirty="0" err="1"/>
            <a:t>ანაზღაურება</a:t>
          </a:r>
          <a:r>
            <a:rPr lang="en-US" sz="1200" b="0" kern="1200" dirty="0"/>
            <a:t> </a:t>
          </a:r>
          <a:r>
            <a:rPr lang="en-US" sz="1200" b="0" kern="1200" dirty="0" err="1"/>
            <a:t>ან</a:t>
          </a:r>
          <a:r>
            <a:rPr lang="en-US" sz="1200" b="0" kern="1200" dirty="0"/>
            <a:t> </a:t>
          </a:r>
          <a:r>
            <a:rPr lang="en-US" sz="1200" b="0" kern="1200" dirty="0" err="1"/>
            <a:t>ანაზღაურებაზე</a:t>
          </a:r>
          <a:r>
            <a:rPr lang="en-US" sz="1200" b="0" kern="1200" dirty="0"/>
            <a:t> </a:t>
          </a:r>
          <a:r>
            <a:rPr lang="en-US" sz="1200" b="0" kern="1200" dirty="0" err="1"/>
            <a:t>უარი</a:t>
          </a:r>
          <a:r>
            <a:rPr lang="en-US" sz="1200" b="0" kern="1200" dirty="0"/>
            <a:t>;</a:t>
          </a:r>
          <a:endParaRPr lang="en-US" sz="1200" kern="1200" dirty="0"/>
        </a:p>
      </dsp:txBody>
      <dsp:txXfrm>
        <a:off x="2429774" y="1266090"/>
        <a:ext cx="1858947" cy="1430218"/>
      </dsp:txXfrm>
    </dsp:sp>
    <dsp:sp modelId="{C6A2CA1B-2601-4F6E-BF39-8650A5BBF629}">
      <dsp:nvSpPr>
        <dsp:cNvPr id="0" name=""/>
        <dsp:cNvSpPr/>
      </dsp:nvSpPr>
      <dsp:spPr>
        <a:xfrm>
          <a:off x="4701707" y="1188719"/>
          <a:ext cx="2013689" cy="1584960"/>
        </a:xfrm>
        <a:prstGeom prst="roundRect">
          <a:avLst/>
        </a:prstGeom>
        <a:solidFill>
          <a:schemeClr val="accent2">
            <a:alpha val="90000"/>
            <a:hueOff val="0"/>
            <a:satOff val="0"/>
            <a:lumOff val="0"/>
            <a:alphaOff val="-26667"/>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en-US" sz="1200" b="0" kern="1200" dirty="0" err="1"/>
            <a:t>პროგრამით</a:t>
          </a:r>
          <a:r>
            <a:rPr lang="en-US" sz="1200" b="0" kern="1200" dirty="0"/>
            <a:t> </a:t>
          </a:r>
          <a:r>
            <a:rPr lang="en-US" sz="1200" b="0" kern="1200" dirty="0" err="1"/>
            <a:t>განსაზღვრული</a:t>
          </a:r>
          <a:r>
            <a:rPr lang="en-US" sz="1200" b="0" kern="1200" dirty="0"/>
            <a:t> </a:t>
          </a:r>
          <a:r>
            <a:rPr lang="en-US" sz="1200" b="0" kern="1200" dirty="0" err="1"/>
            <a:t>პირობების</a:t>
          </a:r>
          <a:r>
            <a:rPr lang="en-US" sz="1200" b="0" kern="1200" dirty="0"/>
            <a:t> </a:t>
          </a:r>
          <a:r>
            <a:rPr lang="en-US" sz="1200" b="0" kern="1200" dirty="0" err="1"/>
            <a:t>შესრულების</a:t>
          </a:r>
          <a:r>
            <a:rPr lang="en-US" sz="1200" b="0" kern="1200" dirty="0"/>
            <a:t> </a:t>
          </a:r>
          <a:r>
            <a:rPr lang="en-US" sz="1200" b="1" kern="1200" dirty="0" err="1">
              <a:solidFill>
                <a:srgbClr val="FFFF00"/>
              </a:solidFill>
            </a:rPr>
            <a:t>კონტროლი</a:t>
          </a:r>
          <a:r>
            <a:rPr lang="en-US" sz="1200" b="1" kern="1200" dirty="0"/>
            <a:t> </a:t>
          </a:r>
          <a:endParaRPr lang="en-US" sz="1200" kern="1200" dirty="0"/>
        </a:p>
      </dsp:txBody>
      <dsp:txXfrm>
        <a:off x="4779078" y="1266090"/>
        <a:ext cx="1858947" cy="1430218"/>
      </dsp:txXfrm>
    </dsp:sp>
    <dsp:sp modelId="{E86BE6CF-1E8D-4E7D-8964-BECD48557C0A}">
      <dsp:nvSpPr>
        <dsp:cNvPr id="0" name=""/>
        <dsp:cNvSpPr/>
      </dsp:nvSpPr>
      <dsp:spPr>
        <a:xfrm>
          <a:off x="7051011" y="1188719"/>
          <a:ext cx="2013689" cy="1584960"/>
        </a:xfrm>
        <a:prstGeom prst="roundRect">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ka-GE" sz="1200" b="0" kern="1200" dirty="0"/>
            <a:t>პროგრამით </a:t>
          </a:r>
          <a:r>
            <a:rPr lang="en-US" sz="1200" b="0" kern="1200" dirty="0"/>
            <a:t> </a:t>
          </a:r>
          <a:r>
            <a:rPr lang="en-US" sz="1200" b="0" kern="1200" dirty="0" err="1"/>
            <a:t>განსაზღვრული</a:t>
          </a:r>
          <a:r>
            <a:rPr lang="en-US" sz="1200" b="0" kern="1200" dirty="0"/>
            <a:t> </a:t>
          </a:r>
          <a:r>
            <a:rPr lang="ka-GE" sz="1200" b="0" kern="1200" dirty="0"/>
            <a:t>მიმწოდებლის ცალკეული </a:t>
          </a:r>
          <a:r>
            <a:rPr lang="en-US" sz="1200" b="0" kern="1200" dirty="0" err="1"/>
            <a:t>ვალდებულებების</a:t>
          </a:r>
          <a:r>
            <a:rPr lang="en-US" sz="1200" b="0" kern="1200" dirty="0"/>
            <a:t> </a:t>
          </a:r>
          <a:r>
            <a:rPr lang="en-US" sz="1200" b="0" kern="1200" dirty="0" err="1"/>
            <a:t>შესრულების</a:t>
          </a:r>
          <a:r>
            <a:rPr lang="en-US" sz="1200" b="0" kern="1200" dirty="0"/>
            <a:t> </a:t>
          </a:r>
          <a:r>
            <a:rPr lang="ka-GE" sz="1200" b="0" kern="1200" dirty="0"/>
            <a:t>კოტროლი (</a:t>
          </a:r>
          <a:r>
            <a:rPr lang="en-US" sz="1200" b="1" kern="1200" dirty="0" err="1">
              <a:solidFill>
                <a:srgbClr val="FFFF00"/>
              </a:solidFill>
            </a:rPr>
            <a:t>რევიზია</a:t>
          </a:r>
          <a:r>
            <a:rPr lang="en-US" sz="1200" b="0" kern="1200" dirty="0"/>
            <a:t>).</a:t>
          </a:r>
          <a:endParaRPr lang="en-US" sz="1200" kern="1200" dirty="0"/>
        </a:p>
      </dsp:txBody>
      <dsp:txXfrm>
        <a:off x="7128382" y="1266090"/>
        <a:ext cx="1858947" cy="1430218"/>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pPr>
              <a:defRPr/>
            </a:pPr>
            <a:endParaRPr lang="ru-RU"/>
          </a:p>
        </p:txBody>
      </p:sp>
      <p:sp>
        <p:nvSpPr>
          <p:cNvPr id="870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pPr>
              <a:defRPr/>
            </a:pPr>
            <a:endParaRPr lang="ru-RU"/>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70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a:t>Click to edit Master text styles</a:t>
            </a:r>
          </a:p>
          <a:p>
            <a:pPr lvl="1"/>
            <a:r>
              <a:rPr lang="ru-RU" noProof="0"/>
              <a:t>Second level</a:t>
            </a:r>
          </a:p>
          <a:p>
            <a:pPr lvl="2"/>
            <a:r>
              <a:rPr lang="ru-RU" noProof="0"/>
              <a:t>Third level</a:t>
            </a:r>
          </a:p>
          <a:p>
            <a:pPr lvl="3"/>
            <a:r>
              <a:rPr lang="ru-RU" noProof="0"/>
              <a:t>Fourth level</a:t>
            </a:r>
          </a:p>
          <a:p>
            <a:pPr lvl="4"/>
            <a:r>
              <a:rPr lang="ru-RU" noProof="0"/>
              <a:t>Fifth level</a:t>
            </a:r>
          </a:p>
        </p:txBody>
      </p:sp>
      <p:sp>
        <p:nvSpPr>
          <p:cNvPr id="870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pPr>
              <a:defRPr/>
            </a:pPr>
            <a:endParaRPr lang="ru-RU"/>
          </a:p>
        </p:txBody>
      </p:sp>
      <p:sp>
        <p:nvSpPr>
          <p:cNvPr id="870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pPr>
              <a:defRPr/>
            </a:pPr>
            <a:fld id="{59F392FD-565A-4981-BF3C-F492447CB429}" type="slidenum">
              <a:rPr lang="ru-RU"/>
              <a:pPr>
                <a:defRPr/>
              </a:pPr>
              <a:t>‹#›</a:t>
            </a:fld>
            <a:endParaRPr lang="ru-RU"/>
          </a:p>
        </p:txBody>
      </p:sp>
    </p:spTree>
    <p:extLst>
      <p:ext uri="{BB962C8B-B14F-4D97-AF65-F5344CB8AC3E}">
        <p14:creationId xmlns:p14="http://schemas.microsoft.com/office/powerpoint/2010/main" val="36303300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Times New Roman" pitchFamily="18" charset="0"/>
                <a:cs typeface="Arial" charset="0"/>
              </a:defRPr>
            </a:lvl1pPr>
            <a:lvl2pPr marL="742950" indent="-285750" eaLnBrk="0" hangingPunct="0">
              <a:defRPr b="1">
                <a:solidFill>
                  <a:schemeClr val="tx1"/>
                </a:solidFill>
                <a:latin typeface="Times New Roman" pitchFamily="18" charset="0"/>
                <a:cs typeface="Arial" charset="0"/>
              </a:defRPr>
            </a:lvl2pPr>
            <a:lvl3pPr marL="1143000" indent="-228600" eaLnBrk="0" hangingPunct="0">
              <a:defRPr b="1">
                <a:solidFill>
                  <a:schemeClr val="tx1"/>
                </a:solidFill>
                <a:latin typeface="Times New Roman" pitchFamily="18" charset="0"/>
                <a:cs typeface="Arial" charset="0"/>
              </a:defRPr>
            </a:lvl3pPr>
            <a:lvl4pPr marL="1600200" indent="-228600" eaLnBrk="0" hangingPunct="0">
              <a:defRPr b="1">
                <a:solidFill>
                  <a:schemeClr val="tx1"/>
                </a:solidFill>
                <a:latin typeface="Times New Roman" pitchFamily="18" charset="0"/>
                <a:cs typeface="Arial" charset="0"/>
              </a:defRPr>
            </a:lvl4pPr>
            <a:lvl5pPr marL="2057400" indent="-228600" eaLnBrk="0" hangingPunct="0">
              <a:defRPr b="1">
                <a:solidFill>
                  <a:schemeClr val="tx1"/>
                </a:solidFill>
                <a:latin typeface="Times New Roman" pitchFamily="18" charset="0"/>
                <a:cs typeface="Arial" charset="0"/>
              </a:defRPr>
            </a:lvl5pPr>
            <a:lvl6pPr marL="2514600" indent="-228600" eaLnBrk="0" fontAlgn="base" hangingPunct="0">
              <a:spcBef>
                <a:spcPct val="0"/>
              </a:spcBef>
              <a:spcAft>
                <a:spcPct val="0"/>
              </a:spcAft>
              <a:defRPr b="1">
                <a:solidFill>
                  <a:schemeClr val="tx1"/>
                </a:solidFill>
                <a:latin typeface="Times New Roman" pitchFamily="18" charset="0"/>
                <a:cs typeface="Arial" charset="0"/>
              </a:defRPr>
            </a:lvl6pPr>
            <a:lvl7pPr marL="2971800" indent="-228600" eaLnBrk="0" fontAlgn="base" hangingPunct="0">
              <a:spcBef>
                <a:spcPct val="0"/>
              </a:spcBef>
              <a:spcAft>
                <a:spcPct val="0"/>
              </a:spcAft>
              <a:defRPr b="1">
                <a:solidFill>
                  <a:schemeClr val="tx1"/>
                </a:solidFill>
                <a:latin typeface="Times New Roman" pitchFamily="18" charset="0"/>
                <a:cs typeface="Arial" charset="0"/>
              </a:defRPr>
            </a:lvl7pPr>
            <a:lvl8pPr marL="3429000" indent="-228600" eaLnBrk="0" fontAlgn="base" hangingPunct="0">
              <a:spcBef>
                <a:spcPct val="0"/>
              </a:spcBef>
              <a:spcAft>
                <a:spcPct val="0"/>
              </a:spcAft>
              <a:defRPr b="1">
                <a:solidFill>
                  <a:schemeClr val="tx1"/>
                </a:solidFill>
                <a:latin typeface="Times New Roman" pitchFamily="18" charset="0"/>
                <a:cs typeface="Arial" charset="0"/>
              </a:defRPr>
            </a:lvl8pPr>
            <a:lvl9pPr marL="3886200" indent="-228600" eaLnBrk="0" fontAlgn="base" hangingPunct="0">
              <a:spcBef>
                <a:spcPct val="0"/>
              </a:spcBef>
              <a:spcAft>
                <a:spcPct val="0"/>
              </a:spcAft>
              <a:defRPr b="1">
                <a:solidFill>
                  <a:schemeClr val="tx1"/>
                </a:solidFill>
                <a:latin typeface="Times New Roman" pitchFamily="18" charset="0"/>
                <a:cs typeface="Arial" charset="0"/>
              </a:defRPr>
            </a:lvl9pPr>
          </a:lstStyle>
          <a:p>
            <a:pPr eaLnBrk="1" hangingPunct="1"/>
            <a:fld id="{B47A1E8B-D6B4-4C3F-ADC7-6285842D3F60}" type="slidenum">
              <a:rPr lang="ru-RU" b="0" smtClean="0">
                <a:latin typeface="Arial" charset="0"/>
              </a:rPr>
              <a:pPr eaLnBrk="1" hangingPunct="1"/>
              <a:t>3</a:t>
            </a:fld>
            <a:endParaRPr lang="ru-RU" b="0">
              <a:latin typeface="Arial" charset="0"/>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atin typeface="Times New Roman" pitchFamily="18" charset="0"/>
              </a:rPr>
              <a:t>Only 5 countries of the former Socialist block achieved an economic growth by 2007 and joined the list of highly developed countries, the rest of them are in the group of mid-developed countries. However, due to the low economy growth rate in 3 Middle East states (Kyrgyzstan, Tajikistan, Uzbekistan), they remain to be underdeveloped countries. It’s noteworthy that this region has a high rate of development. Interestingly, just two years ago, Slovenia was the only former socialist block country in the group of developed countries.  </a:t>
            </a:r>
            <a:endParaRPr lang="ka-GE" b="1" i="1">
              <a:latin typeface="Times New Roman" pitchFamily="18" charset="0"/>
            </a:endParaRPr>
          </a:p>
        </p:txBody>
      </p:sp>
    </p:spTree>
    <p:extLst>
      <p:ext uri="{BB962C8B-B14F-4D97-AF65-F5344CB8AC3E}">
        <p14:creationId xmlns:p14="http://schemas.microsoft.com/office/powerpoint/2010/main" val="3899921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txBox="1">
            <a:spLocks noGrp="1" noChangeArrowheads="1"/>
          </p:cNvSpPr>
          <p:nvPr/>
        </p:nvSpPr>
        <p:spPr bwMode="auto">
          <a:xfrm>
            <a:off x="3884316" y="8684914"/>
            <a:ext cx="2972115" cy="457515"/>
          </a:xfrm>
          <a:prstGeom prst="rect">
            <a:avLst/>
          </a:prstGeom>
          <a:noFill/>
          <a:ln w="9525">
            <a:noFill/>
            <a:miter lim="800000"/>
            <a:headEnd/>
            <a:tailEnd/>
          </a:ln>
        </p:spPr>
        <p:txBody>
          <a:bodyPr lIns="91430" tIns="45715" rIns="91430" bIns="45715" anchor="b"/>
          <a:lstStyle/>
          <a:p>
            <a:pPr algn="r"/>
            <a:fld id="{9500CA5E-D63A-414C-8382-BF31437A8A57}" type="slidenum">
              <a:rPr lang="ru-RU" sz="1200"/>
              <a:pPr algn="r"/>
              <a:t>4</a:t>
            </a:fld>
            <a:endParaRPr lang="ru-RU" sz="1200" dirty="0"/>
          </a:p>
        </p:txBody>
      </p:sp>
      <p:sp>
        <p:nvSpPr>
          <p:cNvPr id="2355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3555" name="Rectangle 3"/>
          <p:cNvSpPr>
            <a:spLocks noGrp="1" noChangeArrowheads="1"/>
          </p:cNvSpPr>
          <p:nvPr>
            <p:ph type="body" idx="1"/>
          </p:nvPr>
        </p:nvSpPr>
        <p:spPr bwMode="auto">
          <a:noFill/>
        </p:spPr>
        <p:txBody>
          <a:bodyPr wrap="square" numCol="1" anchor="t" anchorCtr="0" compatLnSpc="1">
            <a:prstTxWarp prst="textNoShape">
              <a:avLst/>
            </a:prstTxWarp>
          </a:bodyPr>
          <a:lstStyle/>
          <a:p>
            <a:r>
              <a:rPr lang="en-US"/>
              <a:t>LEADERSHIP in Multi-Dimensional World; PRIVATIZATION of Health &amp; Tourism; Impact of IT &amp; Technology; Chronic UNDER-INVESTMENT in Health; Impact of CHRONIC DISEASE; CONSUMERISM &amp; Role of COMMUNICATION</a:t>
            </a:r>
          </a:p>
          <a:p>
            <a:pPr eaLnBrk="1" hangingPunct="1"/>
            <a:endParaRPr lang="en-US"/>
          </a:p>
          <a:p>
            <a:pPr eaLnBrk="1" hangingPunct="1"/>
            <a:r>
              <a:rPr lang="en-US"/>
              <a:t>When we are talking about the global health issues first I would like to show you and discussed main figures of Worlds Profile for current moment (2004) and some trends in next 20 years.</a:t>
            </a:r>
          </a:p>
          <a:p>
            <a:pPr eaLnBrk="1" hangingPunct="1"/>
            <a:r>
              <a:rPr lang="en-US"/>
              <a:t>As you see we are now around 6.4 billion and will be for 2025 8 billion. Growth rate, as well as Birth rate will decrease in next twenty year and unfortunately Death rate will have a little tendency to increasing. The Sex ratio will romaine as same and Infant mortality will decrease significantly, but in next twenty year will be far from the indicator what have the developed countries for today. I mean 50 for today, 29 in 2025 instead of 3-7 in developed world.</a:t>
            </a:r>
          </a:p>
          <a:p>
            <a:pPr eaLnBrk="1" hangingPunct="1"/>
            <a:r>
              <a:rPr lang="en-US"/>
              <a:t>The aging of the population will remain and world average of Life expectancy at birth will reach 72 instead of 64 currently.</a:t>
            </a:r>
          </a:p>
          <a:p>
            <a:pPr eaLnBrk="1" hangingPunct="1"/>
            <a:r>
              <a:rPr lang="en-US"/>
              <a:t>Most important macroeconomic indicators of the world like world GDP. GDP per capita and total health expenditures and health expenditures per capita, I mean an average is quite high, but you know most important problem modern society – unfairness and unjustness in the distribution of the income. </a:t>
            </a:r>
            <a:endParaRPr lang="ru-RU"/>
          </a:p>
        </p:txBody>
      </p:sp>
    </p:spTree>
    <p:extLst>
      <p:ext uri="{BB962C8B-B14F-4D97-AF65-F5344CB8AC3E}">
        <p14:creationId xmlns:p14="http://schemas.microsoft.com/office/powerpoint/2010/main" val="2358882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Slide Number Placeholder 3"/>
          <p:cNvSpPr>
            <a:spLocks noGrp="1"/>
          </p:cNvSpPr>
          <p:nvPr>
            <p:ph type="sldNum" sz="quarter" idx="5"/>
          </p:nvPr>
        </p:nvSpPr>
        <p:spPr/>
        <p:txBody>
          <a:bodyPr/>
          <a:lstStyle/>
          <a:p>
            <a:pPr>
              <a:defRPr/>
            </a:pPr>
            <a:fld id="{F674AA97-7C02-4AD8-8A44-58AE084A0571}" type="slidenum">
              <a:rPr lang="ru-RU" smtClean="0"/>
              <a:pPr>
                <a:defRPr/>
              </a:pPr>
              <a:t>12</a:t>
            </a:fld>
            <a:endParaRPr lang="ru-RU"/>
          </a:p>
        </p:txBody>
      </p:sp>
    </p:spTree>
    <p:extLst>
      <p:ext uri="{BB962C8B-B14F-4D97-AF65-F5344CB8AC3E}">
        <p14:creationId xmlns:p14="http://schemas.microsoft.com/office/powerpoint/2010/main" val="13889494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txBox="1">
            <a:spLocks noGrp="1" noChangeArrowheads="1"/>
          </p:cNvSpPr>
          <p:nvPr/>
        </p:nvSpPr>
        <p:spPr bwMode="auto">
          <a:xfrm>
            <a:off x="3884316" y="8684914"/>
            <a:ext cx="2972115" cy="457515"/>
          </a:xfrm>
          <a:prstGeom prst="rect">
            <a:avLst/>
          </a:prstGeom>
          <a:noFill/>
          <a:ln w="9525">
            <a:noFill/>
            <a:miter lim="800000"/>
            <a:headEnd/>
            <a:tailEnd/>
          </a:ln>
        </p:spPr>
        <p:txBody>
          <a:bodyPr lIns="91421" tIns="45710" rIns="91421" bIns="45710" anchor="b"/>
          <a:lstStyle/>
          <a:p>
            <a:pPr algn="r"/>
            <a:fld id="{0D92EBE9-FCD4-4194-A82D-684DEAFDAF21}" type="slidenum">
              <a:rPr lang="ru-RU" sz="1200" b="0"/>
              <a:pPr algn="r"/>
              <a:t>16</a:t>
            </a:fld>
            <a:endParaRPr lang="ru-RU" sz="1200" b="0" dirty="0"/>
          </a:p>
        </p:txBody>
      </p:sp>
      <p:sp>
        <p:nvSpPr>
          <p:cNvPr id="6144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r>
              <a:rPr lang="en-US"/>
              <a:t>American and Swiss models are typical private health insurance based models. There is no legally set obligatory health insurance in the US.  Health services completely rely on private market and own initiative.  That is why you are forced to get enrolled yourself or employer has to provide insurance if he/she is very interested in you. The USA, this economically strong country could not develop completely private market based health services and in 60ies was forced to introduce two big programs – Medicare and Medicaid that are budget funded and meant for poor population, disabled and pensioners. The budget funds health services for these people in special hospitals. Today private expenditure on health or the sums paid to private insurance companies in the US amounts to 55% of total and Medicare and Medicaid spends 45%. At present 40 million people in US have no insurance.    </a:t>
            </a:r>
          </a:p>
          <a:p>
            <a:pPr eaLnBrk="1" hangingPunct="1"/>
            <a:endParaRPr lang="ru-RU"/>
          </a:p>
        </p:txBody>
      </p:sp>
    </p:spTree>
    <p:extLst>
      <p:ext uri="{BB962C8B-B14F-4D97-AF65-F5344CB8AC3E}">
        <p14:creationId xmlns:p14="http://schemas.microsoft.com/office/powerpoint/2010/main" val="91036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latin typeface="Sylfaen" panose="010A0502050306030303" pitchFamily="18"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atin typeface="Sylfaen" panose="010A0502050306030303" pitchFamily="18"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32F0CD0-16CE-46DD-8B14-D3CFABA357AC}"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DB63A8B-5842-40B6-9C3E-C0967726BC5C}"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DD3E8BC7-B26E-4F35-9A7F-D25D27284F2E}"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ru-RU"/>
          </a:p>
        </p:txBody>
      </p:sp>
      <p:sp>
        <p:nvSpPr>
          <p:cNvPr id="7" name="Rectangle 5"/>
          <p:cNvSpPr>
            <a:spLocks noGrp="1" noChangeArrowheads="1"/>
          </p:cNvSpPr>
          <p:nvPr>
            <p:ph type="ftr" sz="quarter" idx="11"/>
          </p:nvPr>
        </p:nvSpPr>
        <p:spPr>
          <a:ln/>
        </p:spPr>
        <p:txBody>
          <a:bodyPr/>
          <a:lstStyle>
            <a:lvl1pPr>
              <a:defRPr/>
            </a:lvl1pPr>
          </a:lstStyle>
          <a:p>
            <a:pPr>
              <a:defRPr/>
            </a:pPr>
            <a:endParaRPr lang="ru-RU"/>
          </a:p>
        </p:txBody>
      </p:sp>
      <p:sp>
        <p:nvSpPr>
          <p:cNvPr id="8" name="Rectangle 6"/>
          <p:cNvSpPr>
            <a:spLocks noGrp="1" noChangeArrowheads="1"/>
          </p:cNvSpPr>
          <p:nvPr>
            <p:ph type="sldNum" sz="quarter" idx="12"/>
          </p:nvPr>
        </p:nvSpPr>
        <p:spPr>
          <a:ln/>
        </p:spPr>
        <p:txBody>
          <a:bodyPr/>
          <a:lstStyle>
            <a:lvl1pPr>
              <a:defRPr/>
            </a:lvl1pPr>
          </a:lstStyle>
          <a:p>
            <a:pPr>
              <a:defRPr/>
            </a:pPr>
            <a:fld id="{76899749-B038-4B0B-925D-D744F97F93E1}"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A4A52549-F0A6-4B65-B9DF-428802A403DC}"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AEB53693-1B1A-4641-99C4-84B9E354AA42}"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hart Placeholder 2"/>
          <p:cNvSpPr>
            <a:spLocks noGrp="1"/>
          </p:cNvSpPr>
          <p:nvPr>
            <p:ph type="chart" idx="1"/>
          </p:nvPr>
        </p:nvSpPr>
        <p:spPr>
          <a:xfrm>
            <a:off x="457200" y="1600200"/>
            <a:ext cx="8229600" cy="4525963"/>
          </a:xfrm>
        </p:spPr>
        <p:txBody>
          <a:bodyPr/>
          <a:lstStyle/>
          <a:p>
            <a:pPr lvl="0"/>
            <a:endParaRPr lang="en-US" noProof="0"/>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E46A0407-54DA-4663-ADD0-48B784B66A1F}" type="slidenum">
              <a:rPr lang="ru-RU"/>
              <a:pPr>
                <a:defRPr/>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1621239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Sylfaen" panose="010A0502050306030303" pitchFamily="18"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Sylfaen" panose="010A0502050306030303" pitchFamily="18" charset="0"/>
              </a:defRPr>
            </a:lvl1pPr>
            <a:lvl2pPr>
              <a:defRPr>
                <a:latin typeface="Sylfaen" panose="010A0502050306030303" pitchFamily="18" charset="0"/>
              </a:defRPr>
            </a:lvl2pPr>
            <a:lvl3pPr>
              <a:defRPr>
                <a:latin typeface="Sylfaen" panose="010A0502050306030303" pitchFamily="18" charset="0"/>
              </a:defRPr>
            </a:lvl3pPr>
            <a:lvl4pPr>
              <a:defRPr>
                <a:latin typeface="Sylfaen" panose="010A0502050306030303" pitchFamily="18" charset="0"/>
              </a:defRPr>
            </a:lvl4pPr>
            <a:lvl5pPr>
              <a:defRPr>
                <a:latin typeface="Sylfaen" panose="010A0502050306030303"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930900C0-E271-4B9B-B470-AB414AA8F9C5}"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95165653-F3BA-4B3A-88DA-2B10B1F15571}"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F34D1156-27E1-421B-9BCF-3672DAA9FAC8}"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BF847A35-3D51-41FA-A081-2ED26C0A8FD9}"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97C7FC5-4165-409E-A861-100DC90FBF32}"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20FB1798-0B7E-4E03-8435-5CD0CE4021BA}"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A0898E11-3528-42D0-A6A2-34140FAC9163}"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CF25195B-8E9A-4745-8007-8E51A0F34552}"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7650" name="Picture 10" descr="5"/>
          <p:cNvPicPr>
            <a:picLocks noChangeAspect="1" noChangeArrowheads="1"/>
          </p:cNvPicPr>
          <p:nvPr/>
        </p:nvPicPr>
        <p:blipFill>
          <a:blip r:embed="rId17" cstate="print"/>
          <a:srcRect/>
          <a:stretch>
            <a:fillRect/>
          </a:stretch>
        </p:blipFill>
        <p:spPr bwMode="auto">
          <a:xfrm>
            <a:off x="0" y="0"/>
            <a:ext cx="9144000" cy="6858000"/>
          </a:xfrm>
          <a:prstGeom prst="rect">
            <a:avLst/>
          </a:prstGeom>
          <a:noFill/>
          <a:ln w="9525">
            <a:noFill/>
            <a:miter lim="800000"/>
            <a:headEnd/>
            <a:tailEnd/>
          </a:ln>
        </p:spPr>
      </p:pic>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dirty="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dirty="0"/>
              <a:t>Click to edit Master text styles</a:t>
            </a:r>
          </a:p>
          <a:p>
            <a:pPr lvl="1"/>
            <a:r>
              <a:rPr lang="ru-RU" dirty="0"/>
              <a:t>Second level</a:t>
            </a:r>
          </a:p>
          <a:p>
            <a:pPr lvl="2"/>
            <a:r>
              <a:rPr lang="ru-RU" dirty="0"/>
              <a:t>Third level</a:t>
            </a:r>
          </a:p>
          <a:p>
            <a:pPr lvl="3"/>
            <a:r>
              <a:rPr lang="ru-RU" dirty="0"/>
              <a:t>Fourth level</a:t>
            </a:r>
          </a:p>
          <a:p>
            <a:pPr lvl="4"/>
            <a:r>
              <a:rPr lang="ru-RU"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pPr>
              <a:defRPr/>
            </a:pPr>
            <a:fld id="{B98B40A3-3C87-4317-84A7-D02BA7824634}"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 id="2147483652" r:id="rId12"/>
    <p:sldLayoutId id="2147483651" r:id="rId13"/>
    <p:sldLayoutId id="2147483650" r:id="rId14"/>
    <p:sldLayoutId id="2147483664" r:id="rId15"/>
  </p:sldLayoutIdLst>
  <p:txStyles>
    <p:titleStyle>
      <a:lvl1pPr algn="ctr" rtl="0" eaLnBrk="0" fontAlgn="base" hangingPunct="0">
        <a:spcBef>
          <a:spcPct val="0"/>
        </a:spcBef>
        <a:spcAft>
          <a:spcPct val="0"/>
        </a:spcAft>
        <a:defRPr sz="3600" b="1">
          <a:solidFill>
            <a:srgbClr val="993300"/>
          </a:solidFill>
          <a:effectLst>
            <a:outerShdw blurRad="38100" dist="38100" dir="2700000" algn="tl">
              <a:srgbClr val="C0C0C0"/>
            </a:outerShdw>
          </a:effectLst>
          <a:latin typeface="Sylfaen" panose="010A0502050306030303" pitchFamily="18" charset="0"/>
          <a:ea typeface="+mj-ea"/>
          <a:cs typeface="+mj-cs"/>
        </a:defRPr>
      </a:lvl1pPr>
      <a:lvl2pPr algn="ctr" rtl="0" eaLnBrk="0" fontAlgn="base" hangingPunct="0">
        <a:spcBef>
          <a:spcPct val="0"/>
        </a:spcBef>
        <a:spcAft>
          <a:spcPct val="0"/>
        </a:spcAft>
        <a:defRPr sz="3600" b="1">
          <a:solidFill>
            <a:srgbClr val="993300"/>
          </a:solidFill>
          <a:effectLst>
            <a:outerShdw blurRad="38100" dist="38100" dir="2700000" algn="tl">
              <a:srgbClr val="C0C0C0"/>
            </a:outerShdw>
          </a:effectLst>
          <a:latin typeface="LitMtavrPS" pitchFamily="2" charset="0"/>
          <a:cs typeface="Arial" charset="0"/>
        </a:defRPr>
      </a:lvl2pPr>
      <a:lvl3pPr algn="ctr" rtl="0" eaLnBrk="0" fontAlgn="base" hangingPunct="0">
        <a:spcBef>
          <a:spcPct val="0"/>
        </a:spcBef>
        <a:spcAft>
          <a:spcPct val="0"/>
        </a:spcAft>
        <a:defRPr sz="3600" b="1">
          <a:solidFill>
            <a:srgbClr val="993300"/>
          </a:solidFill>
          <a:effectLst>
            <a:outerShdw blurRad="38100" dist="38100" dir="2700000" algn="tl">
              <a:srgbClr val="C0C0C0"/>
            </a:outerShdw>
          </a:effectLst>
          <a:latin typeface="LitMtavrPS" pitchFamily="2" charset="0"/>
          <a:cs typeface="Arial" charset="0"/>
        </a:defRPr>
      </a:lvl3pPr>
      <a:lvl4pPr algn="ctr" rtl="0" eaLnBrk="0" fontAlgn="base" hangingPunct="0">
        <a:spcBef>
          <a:spcPct val="0"/>
        </a:spcBef>
        <a:spcAft>
          <a:spcPct val="0"/>
        </a:spcAft>
        <a:defRPr sz="3600" b="1">
          <a:solidFill>
            <a:srgbClr val="993300"/>
          </a:solidFill>
          <a:effectLst>
            <a:outerShdw blurRad="38100" dist="38100" dir="2700000" algn="tl">
              <a:srgbClr val="C0C0C0"/>
            </a:outerShdw>
          </a:effectLst>
          <a:latin typeface="LitMtavrPS" pitchFamily="2" charset="0"/>
          <a:cs typeface="Arial" charset="0"/>
        </a:defRPr>
      </a:lvl4pPr>
      <a:lvl5pPr algn="ctr" rtl="0" eaLnBrk="0" fontAlgn="base" hangingPunct="0">
        <a:spcBef>
          <a:spcPct val="0"/>
        </a:spcBef>
        <a:spcAft>
          <a:spcPct val="0"/>
        </a:spcAft>
        <a:defRPr sz="3600" b="1">
          <a:solidFill>
            <a:srgbClr val="993300"/>
          </a:solidFill>
          <a:effectLst>
            <a:outerShdw blurRad="38100" dist="38100" dir="2700000" algn="tl">
              <a:srgbClr val="C0C0C0"/>
            </a:outerShdw>
          </a:effectLst>
          <a:latin typeface="LitMtavrPS" pitchFamily="2" charset="0"/>
          <a:cs typeface="Arial" charset="0"/>
        </a:defRPr>
      </a:lvl5pPr>
      <a:lvl6pPr marL="457200" algn="ctr" rtl="0" fontAlgn="base">
        <a:spcBef>
          <a:spcPct val="0"/>
        </a:spcBef>
        <a:spcAft>
          <a:spcPct val="0"/>
        </a:spcAft>
        <a:defRPr sz="3600" b="1">
          <a:solidFill>
            <a:srgbClr val="993300"/>
          </a:solidFill>
          <a:effectLst>
            <a:outerShdw blurRad="38100" dist="38100" dir="2700000" algn="tl">
              <a:srgbClr val="C0C0C0"/>
            </a:outerShdw>
          </a:effectLst>
          <a:latin typeface="Arial" charset="0"/>
          <a:cs typeface="Arial" charset="0"/>
        </a:defRPr>
      </a:lvl6pPr>
      <a:lvl7pPr marL="914400" algn="ctr" rtl="0" fontAlgn="base">
        <a:spcBef>
          <a:spcPct val="0"/>
        </a:spcBef>
        <a:spcAft>
          <a:spcPct val="0"/>
        </a:spcAft>
        <a:defRPr sz="3600" b="1">
          <a:solidFill>
            <a:srgbClr val="993300"/>
          </a:solidFill>
          <a:effectLst>
            <a:outerShdw blurRad="38100" dist="38100" dir="2700000" algn="tl">
              <a:srgbClr val="C0C0C0"/>
            </a:outerShdw>
          </a:effectLst>
          <a:latin typeface="Arial" charset="0"/>
          <a:cs typeface="Arial" charset="0"/>
        </a:defRPr>
      </a:lvl7pPr>
      <a:lvl8pPr marL="1371600" algn="ctr" rtl="0" fontAlgn="base">
        <a:spcBef>
          <a:spcPct val="0"/>
        </a:spcBef>
        <a:spcAft>
          <a:spcPct val="0"/>
        </a:spcAft>
        <a:defRPr sz="3600" b="1">
          <a:solidFill>
            <a:srgbClr val="993300"/>
          </a:solidFill>
          <a:effectLst>
            <a:outerShdw blurRad="38100" dist="38100" dir="2700000" algn="tl">
              <a:srgbClr val="C0C0C0"/>
            </a:outerShdw>
          </a:effectLst>
          <a:latin typeface="Arial" charset="0"/>
          <a:cs typeface="Arial" charset="0"/>
        </a:defRPr>
      </a:lvl8pPr>
      <a:lvl9pPr marL="1828800" algn="ctr" rtl="0" fontAlgn="base">
        <a:spcBef>
          <a:spcPct val="0"/>
        </a:spcBef>
        <a:spcAft>
          <a:spcPct val="0"/>
        </a:spcAft>
        <a:defRPr sz="3600" b="1">
          <a:solidFill>
            <a:srgbClr val="993300"/>
          </a:solidFill>
          <a:effectLst>
            <a:outerShdw blurRad="38100" dist="38100" dir="2700000" algn="tl">
              <a:srgbClr val="C0C0C0"/>
            </a:outerShdw>
          </a:effectLst>
          <a:latin typeface="Arial" charset="0"/>
          <a:cs typeface="Arial" charset="0"/>
        </a:defRPr>
      </a:lvl9pPr>
    </p:titleStyle>
    <p:bodyStyle>
      <a:lvl1pPr marL="342900" indent="-342900" algn="l" rtl="0" eaLnBrk="0" fontAlgn="base" hangingPunct="0">
        <a:spcBef>
          <a:spcPct val="20000"/>
        </a:spcBef>
        <a:spcAft>
          <a:spcPct val="0"/>
        </a:spcAft>
        <a:buClr>
          <a:srgbClr val="993300"/>
        </a:buClr>
        <a:buFont typeface="Wingdings" pitchFamily="2" charset="2"/>
        <a:buChar char="§"/>
        <a:defRPr sz="3200" b="1">
          <a:solidFill>
            <a:schemeClr val="tx1"/>
          </a:solidFill>
          <a:effectLst>
            <a:outerShdw blurRad="38100" dist="38100" dir="2700000" algn="tl">
              <a:srgbClr val="C0C0C0"/>
            </a:outerShdw>
          </a:effectLst>
          <a:latin typeface="Sylfaen" panose="010A0502050306030303" pitchFamily="18" charset="0"/>
          <a:ea typeface="+mn-ea"/>
          <a:cs typeface="+mn-cs"/>
        </a:defRPr>
      </a:lvl1pPr>
      <a:lvl2pPr marL="742950" indent="-285750" algn="l" rtl="0" eaLnBrk="0" fontAlgn="base" hangingPunct="0">
        <a:spcBef>
          <a:spcPct val="20000"/>
        </a:spcBef>
        <a:spcAft>
          <a:spcPct val="0"/>
        </a:spcAft>
        <a:buClr>
          <a:srgbClr val="993300"/>
        </a:buClr>
        <a:buFont typeface="Arial" charset="0"/>
        <a:buChar char="–"/>
        <a:defRPr sz="2800" b="1">
          <a:solidFill>
            <a:schemeClr val="tx1"/>
          </a:solidFill>
          <a:effectLst>
            <a:outerShdw blurRad="38100" dist="38100" dir="2700000" algn="tl">
              <a:srgbClr val="C0C0C0"/>
            </a:outerShdw>
          </a:effectLst>
          <a:latin typeface="Sylfaen" panose="010A0502050306030303" pitchFamily="18" charset="0"/>
          <a:cs typeface="+mn-cs"/>
        </a:defRPr>
      </a:lvl2pPr>
      <a:lvl3pPr marL="1143000" indent="-228600" algn="l" rtl="0" eaLnBrk="0" fontAlgn="base" hangingPunct="0">
        <a:spcBef>
          <a:spcPct val="20000"/>
        </a:spcBef>
        <a:spcAft>
          <a:spcPct val="0"/>
        </a:spcAft>
        <a:buChar char="•"/>
        <a:defRPr sz="2400" b="1">
          <a:solidFill>
            <a:schemeClr val="tx1"/>
          </a:solidFill>
          <a:effectLst>
            <a:outerShdw blurRad="38100" dist="38100" dir="2700000" algn="tl">
              <a:srgbClr val="C0C0C0"/>
            </a:outerShdw>
          </a:effectLst>
          <a:latin typeface="Sylfaen" panose="010A0502050306030303" pitchFamily="18" charset="0"/>
          <a:cs typeface="+mn-cs"/>
        </a:defRPr>
      </a:lvl3pPr>
      <a:lvl4pPr marL="1600200" indent="-228600" algn="l" rtl="0" eaLnBrk="0" fontAlgn="base" hangingPunct="0">
        <a:spcBef>
          <a:spcPct val="20000"/>
        </a:spcBef>
        <a:spcAft>
          <a:spcPct val="0"/>
        </a:spcAft>
        <a:buChar char="–"/>
        <a:defRPr sz="2000" b="1">
          <a:solidFill>
            <a:schemeClr val="tx1"/>
          </a:solidFill>
          <a:effectLst>
            <a:outerShdw blurRad="38100" dist="38100" dir="2700000" algn="tl">
              <a:srgbClr val="C0C0C0"/>
            </a:outerShdw>
          </a:effectLst>
          <a:latin typeface="Sylfaen" panose="010A0502050306030303" pitchFamily="18" charset="0"/>
          <a:cs typeface="+mn-cs"/>
        </a:defRPr>
      </a:lvl4pPr>
      <a:lvl5pPr marL="2057400" indent="-228600" algn="l" rtl="0" eaLnBrk="0" fontAlgn="base" hangingPunct="0">
        <a:spcBef>
          <a:spcPct val="20000"/>
        </a:spcBef>
        <a:spcAft>
          <a:spcPct val="0"/>
        </a:spcAft>
        <a:buChar char="»"/>
        <a:defRPr sz="2000" b="1">
          <a:solidFill>
            <a:schemeClr val="tx1"/>
          </a:solidFill>
          <a:effectLst>
            <a:outerShdw blurRad="38100" dist="38100" dir="2700000" algn="tl">
              <a:srgbClr val="C0C0C0"/>
            </a:outerShdw>
          </a:effectLst>
          <a:latin typeface="Sylfaen" panose="010A0502050306030303" pitchFamily="18" charset="0"/>
          <a:cs typeface="+mn-cs"/>
        </a:defRPr>
      </a:lvl5pPr>
      <a:lvl6pPr marL="25146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mn-lt"/>
          <a:cs typeface="+mn-cs"/>
        </a:defRPr>
      </a:lvl6pPr>
      <a:lvl7pPr marL="29718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mn-lt"/>
          <a:cs typeface="+mn-cs"/>
        </a:defRPr>
      </a:lvl7pPr>
      <a:lvl8pPr marL="34290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mn-lt"/>
          <a:cs typeface="+mn-cs"/>
        </a:defRPr>
      </a:lvl8pPr>
      <a:lvl9pPr marL="3886200" indent="-228600" algn="l" rtl="0" fontAlgn="base">
        <a:spcBef>
          <a:spcPct val="20000"/>
        </a:spcBef>
        <a:spcAft>
          <a:spcPct val="0"/>
        </a:spcAft>
        <a:buChar char="»"/>
        <a:defRPr sz="2000" b="1">
          <a:solidFill>
            <a:schemeClr val="tx1"/>
          </a:solidFill>
          <a:effectLst>
            <a:outerShdw blurRad="38100" dist="38100" dir="2700000" algn="tl">
              <a:srgbClr val="C0C0C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databank.worldbank.org/ddp/home.do?Step=1&amp;id=4"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hyperlink" Target="http://www.euro.who.int/en/about-us/partners/observatory/publications/health-system-reviews-hits/previous-hits-and-summaries/hits-summaries-old/georgia-hit-summary-2002" TargetMode="External"/><Relationship Id="rId2" Type="http://schemas.openxmlformats.org/officeDocument/2006/relationships/hyperlink" Target="http://www.euro.who.int/en/about-us/partners/observatory/publications/health-system-reviews-hits/full-list-of-country-hits/georgia-hit-2009" TargetMode="External"/><Relationship Id="rId1" Type="http://schemas.openxmlformats.org/officeDocument/2006/relationships/slideLayout" Target="../slideLayouts/slideLayout2.xml"/><Relationship Id="rId4" Type="http://schemas.openxmlformats.org/officeDocument/2006/relationships/hyperlink" Target="http://www.euro.who.int/en/search?q=HSPA+georgia"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1196975"/>
            <a:ext cx="7772400" cy="1920875"/>
          </a:xfrm>
        </p:spPr>
        <p:txBody>
          <a:bodyPr/>
          <a:lstStyle/>
          <a:p>
            <a:pPr eaLnBrk="1" hangingPunct="1">
              <a:defRPr/>
            </a:pPr>
            <a:r>
              <a:rPr lang="ka-GE" sz="6000" dirty="0"/>
              <a:t>საქართველოს ჯანმრთელობის დაცვის სისტემა</a:t>
            </a:r>
            <a:endParaRPr lang="ru-RU" sz="6000" dirty="0"/>
          </a:p>
        </p:txBody>
      </p:sp>
      <p:sp>
        <p:nvSpPr>
          <p:cNvPr id="2" name="Subtitle 1"/>
          <p:cNvSpPr>
            <a:spLocks noGrp="1"/>
          </p:cNvSpPr>
          <p:nvPr>
            <p:ph type="subTitle" idx="1"/>
          </p:nvPr>
        </p:nvSpPr>
        <p:spPr>
          <a:xfrm>
            <a:off x="1371600" y="4221088"/>
            <a:ext cx="6400800" cy="1417712"/>
          </a:xfrm>
        </p:spPr>
        <p:txBody>
          <a:bodyPr/>
          <a:lstStyle/>
          <a:p>
            <a:r>
              <a:rPr lang="ka-GE" dirty="0"/>
              <a:t>ქეთი გოგინაშვილი</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332"/>
            <a:ext cx="8229600" cy="834380"/>
          </a:xfrm>
        </p:spPr>
        <p:txBody>
          <a:bodyPr/>
          <a:lstStyle/>
          <a:p>
            <a:r>
              <a:rPr lang="en-US" dirty="0"/>
              <a:t>2007-2012</a:t>
            </a:r>
          </a:p>
        </p:txBody>
      </p:sp>
      <p:sp>
        <p:nvSpPr>
          <p:cNvPr id="3" name="Content Placeholder 2"/>
          <p:cNvSpPr>
            <a:spLocks noGrp="1"/>
          </p:cNvSpPr>
          <p:nvPr>
            <p:ph idx="1"/>
          </p:nvPr>
        </p:nvSpPr>
        <p:spPr>
          <a:xfrm>
            <a:off x="179512" y="620688"/>
            <a:ext cx="8568952" cy="5400600"/>
          </a:xfrm>
        </p:spPr>
        <p:txBody>
          <a:bodyPr/>
          <a:lstStyle/>
          <a:p>
            <a:r>
              <a:rPr lang="ka-GE" sz="2000" dirty="0">
                <a:effectLst/>
              </a:rPr>
              <a:t>2007 - ჯანდაცვის დაფინანსებისა და მიწოდების სისტემის პრივატიზაცია</a:t>
            </a:r>
            <a:endParaRPr lang="en-US" sz="2000" dirty="0">
              <a:effectLst/>
            </a:endParaRPr>
          </a:p>
          <a:p>
            <a:r>
              <a:rPr lang="ka-GE" sz="2000" dirty="0">
                <a:effectLst/>
              </a:rPr>
              <a:t>სახელმწიფო სახსრების მიმართვა, განსაკუთრებით მოწყვლად მიზნობრივ ჯგუფებზე საჭიროებათა მიხედვით</a:t>
            </a:r>
            <a:endParaRPr lang="en-US" sz="2000" dirty="0">
              <a:effectLst/>
            </a:endParaRPr>
          </a:p>
          <a:p>
            <a:r>
              <a:rPr lang="ka-GE" sz="2000" dirty="0">
                <a:effectLst/>
              </a:rPr>
              <a:t>ჯანდაცვისათვის განკუთვნილი სახელმწიფო ფინანსების  ადმინისტრირების გადაცემა კერძო სადაზღვევო კომპანიებისთვის </a:t>
            </a:r>
          </a:p>
          <a:p>
            <a:r>
              <a:rPr lang="ka-GE" sz="2000" dirty="0"/>
              <a:t>2009 - ჯანმრთელობის ნებაყოფლობითი დაზღვევით მოსახლეობის დაფარვის ხელშეწყობის მიზნით ე.წ. “ბაზისურ სადაზღვევო პაკეტში” სახელმწიფოს თანამომაწილეობა</a:t>
            </a:r>
          </a:p>
          <a:p>
            <a:r>
              <a:rPr lang="ka-GE" sz="2000" dirty="0">
                <a:effectLst/>
              </a:rPr>
              <a:t>2010 - სადაზღვევო ვაუჩერი გახდა არამატერიალიზებული ფორმის ფინანსური ინსტრუმენტი (პოლისის ვად 3 წელი, მიბმული რეგისტრაციის ადგილზე)</a:t>
            </a:r>
            <a:endParaRPr lang="ka-GE" sz="2000" dirty="0"/>
          </a:p>
          <a:p>
            <a:r>
              <a:rPr lang="ka-GE" sz="2000" dirty="0">
                <a:effectLst/>
              </a:rPr>
              <a:t>2010-2012 - თანამედროვე სტანდარტებით აღჭურვილი კერძო საავადმყოფოთა ქსელის შექმნა</a:t>
            </a:r>
            <a:endParaRPr lang="en-US" sz="2000" dirty="0">
              <a:effectLst/>
            </a:endParaRPr>
          </a:p>
        </p:txBody>
      </p:sp>
    </p:spTree>
    <p:extLst>
      <p:ext uri="{BB962C8B-B14F-4D97-AF65-F5344CB8AC3E}">
        <p14:creationId xmlns:p14="http://schemas.microsoft.com/office/powerpoint/2010/main" val="867798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t>2007-2012 - გამოწვევები</a:t>
            </a:r>
            <a:endParaRPr lang="en-US" dirty="0"/>
          </a:p>
        </p:txBody>
      </p:sp>
      <p:sp>
        <p:nvSpPr>
          <p:cNvPr id="3" name="Content Placeholder 2"/>
          <p:cNvSpPr>
            <a:spLocks noGrp="1"/>
          </p:cNvSpPr>
          <p:nvPr>
            <p:ph idx="1"/>
          </p:nvPr>
        </p:nvSpPr>
        <p:spPr/>
        <p:txBody>
          <a:bodyPr/>
          <a:lstStyle/>
          <a:p>
            <a:r>
              <a:rPr lang="ka-GE" dirty="0">
                <a:effectLst/>
              </a:rPr>
              <a:t>ჯანდაცვაზე მთლიან დანახარჯებში მნიშვნელოვნად არ შეცვლილა ჯიბიდან გადახდების წილი (70% და მეტი)</a:t>
            </a:r>
          </a:p>
          <a:p>
            <a:r>
              <a:rPr lang="ka-GE" dirty="0">
                <a:effectLst/>
              </a:rPr>
              <a:t>ფინანსური ტვირთის დიდი წილი მოდიოდა სამკურნალო საშუალებებზე; </a:t>
            </a:r>
          </a:p>
          <a:p>
            <a:r>
              <a:rPr lang="ka-GE" dirty="0">
                <a:effectLst/>
              </a:rPr>
              <a:t>გადაუჭრელი დარჩა სამედიცინო მომსახურების ხელმისაწვდომობის, უტილიზაციისა და ხარისხის პრობლემები</a:t>
            </a:r>
            <a:endParaRPr lang="en-US" dirty="0">
              <a:effectLst/>
            </a:endParaRPr>
          </a:p>
          <a:p>
            <a:endParaRPr lang="en-US" dirty="0"/>
          </a:p>
        </p:txBody>
      </p:sp>
    </p:spTree>
    <p:extLst>
      <p:ext uri="{BB962C8B-B14F-4D97-AF65-F5344CB8AC3E}">
        <p14:creationId xmlns:p14="http://schemas.microsoft.com/office/powerpoint/2010/main" val="3640625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8"/>
            <a:ext cx="8229600" cy="1143001"/>
          </a:xfrm>
        </p:spPr>
        <p:txBody>
          <a:bodyPr>
            <a:noAutofit/>
          </a:bodyPr>
          <a:lstStyle/>
          <a:p>
            <a:pPr>
              <a:defRPr/>
            </a:pPr>
            <a:r>
              <a:rPr lang="ka-GE" sz="4000" dirty="0"/>
              <a:t>მოსახლეობის მოცვის სქემები</a:t>
            </a: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04713227"/>
              </p:ext>
            </p:extLst>
          </p:nvPr>
        </p:nvGraphicFramePr>
        <p:xfrm>
          <a:off x="107504" y="785794"/>
          <a:ext cx="9217024" cy="53795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2467" name="TextBox 4"/>
          <p:cNvSpPr txBox="1">
            <a:spLocks noChangeArrowheads="1"/>
          </p:cNvSpPr>
          <p:nvPr/>
        </p:nvSpPr>
        <p:spPr bwMode="auto">
          <a:xfrm>
            <a:off x="347940" y="4293096"/>
            <a:ext cx="1357312" cy="369888"/>
          </a:xfrm>
          <a:prstGeom prst="rect">
            <a:avLst/>
          </a:prstGeom>
          <a:noFill/>
          <a:ln w="9525">
            <a:noFill/>
            <a:miter lim="800000"/>
            <a:headEnd/>
            <a:tailEnd/>
          </a:ln>
        </p:spPr>
        <p:txBody>
          <a:bodyPr>
            <a:spAutoFit/>
          </a:bodyPr>
          <a:lstStyle/>
          <a:p>
            <a:r>
              <a:rPr lang="ka-GE"/>
              <a:t>2007 წელი</a:t>
            </a:r>
            <a:endParaRPr lang="en-US"/>
          </a:p>
        </p:txBody>
      </p:sp>
      <p:sp>
        <p:nvSpPr>
          <p:cNvPr id="62468" name="TextBox 5"/>
          <p:cNvSpPr txBox="1">
            <a:spLocks noChangeArrowheads="1"/>
          </p:cNvSpPr>
          <p:nvPr/>
        </p:nvSpPr>
        <p:spPr bwMode="auto">
          <a:xfrm>
            <a:off x="1688140" y="3232519"/>
            <a:ext cx="1357313" cy="369888"/>
          </a:xfrm>
          <a:prstGeom prst="rect">
            <a:avLst/>
          </a:prstGeom>
          <a:noFill/>
          <a:ln w="9525">
            <a:noFill/>
            <a:miter lim="800000"/>
            <a:headEnd/>
            <a:tailEnd/>
          </a:ln>
        </p:spPr>
        <p:txBody>
          <a:bodyPr>
            <a:spAutoFit/>
          </a:bodyPr>
          <a:lstStyle/>
          <a:p>
            <a:r>
              <a:rPr lang="ka-GE" dirty="0"/>
              <a:t>2008 წელი</a:t>
            </a:r>
            <a:endParaRPr lang="en-US" dirty="0"/>
          </a:p>
        </p:txBody>
      </p:sp>
      <p:sp>
        <p:nvSpPr>
          <p:cNvPr id="62469" name="TextBox 6"/>
          <p:cNvSpPr txBox="1">
            <a:spLocks noChangeArrowheads="1"/>
          </p:cNvSpPr>
          <p:nvPr/>
        </p:nvSpPr>
        <p:spPr bwMode="auto">
          <a:xfrm>
            <a:off x="3203848" y="2420888"/>
            <a:ext cx="1357313" cy="369888"/>
          </a:xfrm>
          <a:prstGeom prst="rect">
            <a:avLst/>
          </a:prstGeom>
          <a:noFill/>
          <a:ln w="9525">
            <a:noFill/>
            <a:miter lim="800000"/>
            <a:headEnd/>
            <a:tailEnd/>
          </a:ln>
        </p:spPr>
        <p:txBody>
          <a:bodyPr>
            <a:spAutoFit/>
          </a:bodyPr>
          <a:lstStyle/>
          <a:p>
            <a:r>
              <a:rPr lang="ka-GE" dirty="0"/>
              <a:t>2008 წელი</a:t>
            </a:r>
            <a:endParaRPr lang="en-US" dirty="0"/>
          </a:p>
        </p:txBody>
      </p:sp>
      <p:sp>
        <p:nvSpPr>
          <p:cNvPr id="62470" name="TextBox 7"/>
          <p:cNvSpPr txBox="1">
            <a:spLocks noChangeArrowheads="1"/>
          </p:cNvSpPr>
          <p:nvPr/>
        </p:nvSpPr>
        <p:spPr bwMode="auto">
          <a:xfrm>
            <a:off x="4788024" y="1927225"/>
            <a:ext cx="1357313" cy="369887"/>
          </a:xfrm>
          <a:prstGeom prst="rect">
            <a:avLst/>
          </a:prstGeom>
          <a:noFill/>
          <a:ln w="9525">
            <a:noFill/>
            <a:miter lim="800000"/>
            <a:headEnd/>
            <a:tailEnd/>
          </a:ln>
        </p:spPr>
        <p:txBody>
          <a:bodyPr>
            <a:spAutoFit/>
          </a:bodyPr>
          <a:lstStyle/>
          <a:p>
            <a:r>
              <a:rPr lang="ka-GE"/>
              <a:t>2009 წელი</a:t>
            </a:r>
            <a:endParaRPr lang="en-US"/>
          </a:p>
        </p:txBody>
      </p:sp>
      <p:sp>
        <p:nvSpPr>
          <p:cNvPr id="62471" name="TextBox 7"/>
          <p:cNvSpPr txBox="1">
            <a:spLocks noChangeArrowheads="1"/>
          </p:cNvSpPr>
          <p:nvPr/>
        </p:nvSpPr>
        <p:spPr bwMode="auto">
          <a:xfrm>
            <a:off x="6588224" y="1536959"/>
            <a:ext cx="1357312" cy="369887"/>
          </a:xfrm>
          <a:prstGeom prst="rect">
            <a:avLst/>
          </a:prstGeom>
          <a:noFill/>
          <a:ln w="9525">
            <a:noFill/>
            <a:miter lim="800000"/>
            <a:headEnd/>
            <a:tailEnd/>
          </a:ln>
        </p:spPr>
        <p:txBody>
          <a:bodyPr>
            <a:spAutoFit/>
          </a:bodyPr>
          <a:lstStyle/>
          <a:p>
            <a:r>
              <a:rPr lang="ka-GE" dirty="0"/>
              <a:t>2012 წელი</a:t>
            </a:r>
            <a:endParaRPr lang="en-US" dirty="0"/>
          </a:p>
        </p:txBody>
      </p:sp>
      <p:sp>
        <p:nvSpPr>
          <p:cNvPr id="9" name="Oval 8"/>
          <p:cNvSpPr/>
          <p:nvPr/>
        </p:nvSpPr>
        <p:spPr>
          <a:xfrm>
            <a:off x="8244408" y="1536959"/>
            <a:ext cx="679970" cy="679970"/>
          </a:xfrm>
          <a:prstGeom prst="ellipse">
            <a:avLst/>
          </a:pr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2">
              <a:shade val="80000"/>
              <a:hueOff val="0"/>
              <a:satOff val="0"/>
              <a:lumOff val="0"/>
              <a:alphaOff val="0"/>
            </a:schemeClr>
          </a:lnRef>
          <a:fillRef idx="1">
            <a:schemeClr val="lt1">
              <a:hueOff val="0"/>
              <a:satOff val="0"/>
              <a:lumOff val="0"/>
              <a:alphaOff val="0"/>
            </a:schemeClr>
          </a:fillRef>
          <a:effectRef idx="2">
            <a:schemeClr val="lt1">
              <a:hueOff val="0"/>
              <a:satOff val="0"/>
              <a:lumOff val="0"/>
              <a:alphaOff val="0"/>
            </a:schemeClr>
          </a:effectRef>
          <a:fontRef idx="minor">
            <a:schemeClr val="dk1">
              <a:hueOff val="0"/>
              <a:satOff val="0"/>
              <a:lumOff val="0"/>
              <a:alphaOff val="0"/>
            </a:schemeClr>
          </a:fontRef>
        </p:style>
      </p:sp>
      <p:sp>
        <p:nvSpPr>
          <p:cNvPr id="10" name="TextBox 7"/>
          <p:cNvSpPr txBox="1">
            <a:spLocks noChangeArrowheads="1"/>
          </p:cNvSpPr>
          <p:nvPr/>
        </p:nvSpPr>
        <p:spPr bwMode="auto">
          <a:xfrm>
            <a:off x="7823200" y="1196752"/>
            <a:ext cx="1357312" cy="369887"/>
          </a:xfrm>
          <a:prstGeom prst="rect">
            <a:avLst/>
          </a:prstGeom>
          <a:noFill/>
          <a:ln w="9525">
            <a:noFill/>
            <a:miter lim="800000"/>
            <a:headEnd/>
            <a:tailEnd/>
          </a:ln>
        </p:spPr>
        <p:txBody>
          <a:bodyPr>
            <a:spAutoFit/>
          </a:bodyPr>
          <a:lstStyle/>
          <a:p>
            <a:r>
              <a:rPr lang="ka-GE" dirty="0"/>
              <a:t>201</a:t>
            </a:r>
            <a:r>
              <a:rPr lang="en-US" dirty="0"/>
              <a:t>3</a:t>
            </a:r>
            <a:r>
              <a:rPr lang="ka-GE" dirty="0"/>
              <a:t> წელი</a:t>
            </a:r>
            <a:endParaRPr lang="en-US" dirty="0"/>
          </a:p>
        </p:txBody>
      </p:sp>
      <p:sp>
        <p:nvSpPr>
          <p:cNvPr id="3" name="TextBox 2"/>
          <p:cNvSpPr txBox="1"/>
          <p:nvPr/>
        </p:nvSpPr>
        <p:spPr>
          <a:xfrm>
            <a:off x="7926676" y="1700808"/>
            <a:ext cx="1325844" cy="738664"/>
          </a:xfrm>
          <a:prstGeom prst="rect">
            <a:avLst/>
          </a:prstGeom>
          <a:noFill/>
        </p:spPr>
        <p:txBody>
          <a:bodyPr wrap="square" rtlCol="0">
            <a:spAutoFit/>
          </a:bodyPr>
          <a:lstStyle/>
          <a:p>
            <a:r>
              <a:rPr lang="ka-GE" sz="1400" dirty="0"/>
              <a:t>საყოველთაო ჯანდაცვის პროგრამა</a:t>
            </a:r>
            <a:endParaRPr lang="en-US" sz="1400" dirty="0"/>
          </a:p>
        </p:txBody>
      </p:sp>
    </p:spTree>
    <p:extLst>
      <p:ext uri="{BB962C8B-B14F-4D97-AF65-F5344CB8AC3E}">
        <p14:creationId xmlns:p14="http://schemas.microsoft.com/office/powerpoint/2010/main" val="3217265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t>2013 წლიდან დღემდე</a:t>
            </a:r>
            <a:endParaRPr lang="en-US" dirty="0"/>
          </a:p>
        </p:txBody>
      </p:sp>
      <p:sp>
        <p:nvSpPr>
          <p:cNvPr id="3" name="Content Placeholder 2"/>
          <p:cNvSpPr>
            <a:spLocks noGrp="1"/>
          </p:cNvSpPr>
          <p:nvPr>
            <p:ph idx="1"/>
          </p:nvPr>
        </p:nvSpPr>
        <p:spPr/>
        <p:txBody>
          <a:bodyPr/>
          <a:lstStyle/>
          <a:p>
            <a:r>
              <a:rPr lang="ka-GE" dirty="0"/>
              <a:t>საყოველთაო ჯანდაცვის პროგრამა</a:t>
            </a:r>
          </a:p>
          <a:p>
            <a:r>
              <a:rPr lang="ka-GE" dirty="0"/>
              <a:t>ვერტიკალური პროგრამები</a:t>
            </a:r>
          </a:p>
          <a:p>
            <a:pPr lvl="1"/>
            <a:r>
              <a:rPr lang="ka-GE" dirty="0"/>
              <a:t>დაფინანსების წყარო - სახელმწიფო ბიუჯეტი</a:t>
            </a:r>
            <a:endParaRPr lang="en-US" dirty="0"/>
          </a:p>
        </p:txBody>
      </p:sp>
    </p:spTree>
    <p:extLst>
      <p:ext uri="{BB962C8B-B14F-4D97-AF65-F5344CB8AC3E}">
        <p14:creationId xmlns:p14="http://schemas.microsoft.com/office/powerpoint/2010/main" val="3778126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371600"/>
            <a:ext cx="8686800" cy="4635691"/>
          </a:xfrm>
        </p:spPr>
        <p:txBody>
          <a:bodyPr>
            <a:noAutofit/>
          </a:bodyPr>
          <a:lstStyle/>
          <a:p>
            <a:pPr>
              <a:spcBef>
                <a:spcPts val="600"/>
              </a:spcBef>
              <a:spcAft>
                <a:spcPts val="600"/>
              </a:spcAft>
              <a:buClr>
                <a:schemeClr val="accent1">
                  <a:lumMod val="50000"/>
                </a:schemeClr>
              </a:buClr>
              <a:buSzPct val="120000"/>
              <a:buFont typeface="Wingdings" panose="05000000000000000000" pitchFamily="2" charset="2"/>
              <a:buChar char="Ø"/>
            </a:pPr>
            <a:r>
              <a:rPr lang="en-US" sz="2000" dirty="0" err="1"/>
              <a:t>ქვეყანაში</a:t>
            </a:r>
            <a:r>
              <a:rPr lang="en-US" sz="2000" dirty="0"/>
              <a:t> </a:t>
            </a:r>
            <a:r>
              <a:rPr lang="en-US" sz="2000" dirty="0" err="1"/>
              <a:t>სახელმწიფოს</a:t>
            </a:r>
            <a:r>
              <a:rPr lang="en-US" sz="2000" dirty="0"/>
              <a:t> </a:t>
            </a:r>
            <a:r>
              <a:rPr lang="en-US" sz="2000" dirty="0" err="1"/>
              <a:t>მიერ</a:t>
            </a:r>
            <a:r>
              <a:rPr lang="en-US" sz="2000" dirty="0"/>
              <a:t> </a:t>
            </a:r>
            <a:r>
              <a:rPr lang="en-US" sz="2000" dirty="0" err="1"/>
              <a:t>დაზღვეული</a:t>
            </a:r>
            <a:r>
              <a:rPr lang="en-US" sz="2000" dirty="0"/>
              <a:t> </a:t>
            </a:r>
            <a:r>
              <a:rPr lang="en-US" sz="2000" dirty="0" err="1"/>
              <a:t>იყო</a:t>
            </a:r>
            <a:r>
              <a:rPr lang="en-US" sz="2000" dirty="0"/>
              <a:t> </a:t>
            </a:r>
            <a:r>
              <a:rPr lang="ka-GE" sz="2000" dirty="0"/>
              <a:t>1 657 507 </a:t>
            </a:r>
            <a:r>
              <a:rPr lang="en-US" sz="2000" dirty="0" err="1"/>
              <a:t>ადამიანი</a:t>
            </a:r>
            <a:endParaRPr lang="en-US" sz="2000" dirty="0"/>
          </a:p>
          <a:p>
            <a:pPr lvl="1">
              <a:spcBef>
                <a:spcPts val="600"/>
              </a:spcBef>
              <a:spcAft>
                <a:spcPts val="600"/>
              </a:spcAft>
              <a:buClr>
                <a:schemeClr val="accent1">
                  <a:lumMod val="50000"/>
                </a:schemeClr>
              </a:buClr>
              <a:buSzPct val="120000"/>
            </a:pPr>
            <a:r>
              <a:rPr lang="en-US" sz="2000" dirty="0"/>
              <a:t>ღ</a:t>
            </a:r>
            <a:r>
              <a:rPr lang="ka-GE" sz="2000" dirty="0"/>
              <a:t>არიბები, პედაგოგები, სახალხოარტისები, მინდიბით აზღზდაში მყოფი ბავშვები, კომპაქტურად ჩასახლებული დევნილები - 848 488 </a:t>
            </a:r>
          </a:p>
          <a:p>
            <a:pPr lvl="1">
              <a:spcBef>
                <a:spcPts val="600"/>
              </a:spcBef>
              <a:spcAft>
                <a:spcPts val="600"/>
              </a:spcAft>
              <a:buClr>
                <a:schemeClr val="accent1">
                  <a:lumMod val="50000"/>
                </a:schemeClr>
              </a:buClr>
              <a:buSzPct val="120000"/>
            </a:pPr>
            <a:r>
              <a:rPr lang="ka-GE" sz="2000" dirty="0"/>
              <a:t>საპენსიო ასაკის მოსახლეობა, 0-5 წ.წ. ბავშვენი, სტუდენტები, შშმ პირები - 809 019</a:t>
            </a:r>
            <a:r>
              <a:rPr lang="en-US" sz="2000" dirty="0"/>
              <a:t>.</a:t>
            </a:r>
            <a:endParaRPr lang="ka-GE" sz="2000" dirty="0"/>
          </a:p>
          <a:p>
            <a:pPr marL="365760" lvl="1" indent="-256032">
              <a:spcBef>
                <a:spcPts val="600"/>
              </a:spcBef>
              <a:spcAft>
                <a:spcPts val="600"/>
              </a:spcAft>
              <a:buClr>
                <a:schemeClr val="accent1">
                  <a:lumMod val="50000"/>
                </a:schemeClr>
              </a:buClr>
              <a:buSzPct val="120000"/>
              <a:buFont typeface="Wingdings" panose="05000000000000000000" pitchFamily="2" charset="2"/>
              <a:buChar char="Ø"/>
            </a:pPr>
            <a:r>
              <a:rPr lang="en-US" sz="2000" dirty="0" err="1"/>
              <a:t>კერძო</a:t>
            </a:r>
            <a:r>
              <a:rPr lang="en-US" sz="2000" dirty="0"/>
              <a:t> </a:t>
            </a:r>
            <a:r>
              <a:rPr lang="en-US" sz="2000" dirty="0" err="1"/>
              <a:t>და</a:t>
            </a:r>
            <a:r>
              <a:rPr lang="en-US" sz="2000" dirty="0"/>
              <a:t> </a:t>
            </a:r>
            <a:r>
              <a:rPr lang="en-US" sz="2000" dirty="0" err="1"/>
              <a:t>კორპორატიული</a:t>
            </a:r>
            <a:r>
              <a:rPr lang="en-US" sz="2000" dirty="0"/>
              <a:t> </a:t>
            </a:r>
            <a:r>
              <a:rPr lang="en-US" sz="2000" dirty="0" err="1"/>
              <a:t>დაზღვევ</a:t>
            </a:r>
            <a:r>
              <a:rPr lang="ka-GE" sz="2000" dirty="0"/>
              <a:t>ა - </a:t>
            </a:r>
            <a:r>
              <a:rPr lang="en-US" sz="2000" dirty="0"/>
              <a:t>362 663</a:t>
            </a:r>
          </a:p>
          <a:p>
            <a:pPr marL="109728" lvl="1" indent="0" algn="ctr">
              <a:spcBef>
                <a:spcPts val="600"/>
              </a:spcBef>
              <a:spcAft>
                <a:spcPts val="600"/>
              </a:spcAft>
              <a:buClr>
                <a:schemeClr val="accent1">
                  <a:lumMod val="50000"/>
                </a:schemeClr>
              </a:buClr>
              <a:buSzPct val="120000"/>
              <a:buNone/>
            </a:pPr>
            <a:endParaRPr lang="ka-GE" sz="2000" b="1" dirty="0"/>
          </a:p>
          <a:p>
            <a:pPr marL="109728" lvl="1" indent="0" algn="ctr">
              <a:spcBef>
                <a:spcPts val="600"/>
              </a:spcBef>
              <a:spcAft>
                <a:spcPts val="600"/>
              </a:spcAft>
              <a:buClr>
                <a:schemeClr val="accent1">
                  <a:lumMod val="50000"/>
                </a:schemeClr>
              </a:buClr>
              <a:buSzPct val="120000"/>
              <a:buNone/>
            </a:pPr>
            <a:r>
              <a:rPr lang="en-US" sz="2000" b="1" dirty="0" err="1"/>
              <a:t>სულ</a:t>
            </a:r>
            <a:r>
              <a:rPr lang="en-US" sz="2000" b="1" dirty="0"/>
              <a:t> </a:t>
            </a:r>
            <a:r>
              <a:rPr lang="en-US" sz="2000" b="1" dirty="0" err="1"/>
              <a:t>საქართველოში</a:t>
            </a:r>
            <a:r>
              <a:rPr lang="en-US" sz="2000" b="1" dirty="0"/>
              <a:t> </a:t>
            </a:r>
            <a:r>
              <a:rPr lang="en-US" sz="2000" b="1" dirty="0" err="1"/>
              <a:t>სამედიცინო</a:t>
            </a:r>
            <a:r>
              <a:rPr lang="en-US" sz="2000" b="1" dirty="0"/>
              <a:t> </a:t>
            </a:r>
            <a:r>
              <a:rPr lang="en-US" sz="2000" b="1" dirty="0" err="1"/>
              <a:t>დაზღვევით</a:t>
            </a:r>
            <a:r>
              <a:rPr lang="en-US" sz="2000" b="1" dirty="0"/>
              <a:t> </a:t>
            </a:r>
          </a:p>
          <a:p>
            <a:pPr marL="109728" lvl="1" indent="0" algn="ctr">
              <a:spcBef>
                <a:spcPts val="600"/>
              </a:spcBef>
              <a:spcAft>
                <a:spcPts val="600"/>
              </a:spcAft>
              <a:buClr>
                <a:schemeClr val="accent1">
                  <a:lumMod val="50000"/>
                </a:schemeClr>
              </a:buClr>
              <a:buSzPct val="120000"/>
              <a:buNone/>
            </a:pPr>
            <a:r>
              <a:rPr lang="ka-GE" sz="2000" dirty="0"/>
              <a:t>2 020 170 </a:t>
            </a:r>
            <a:r>
              <a:rPr lang="en-US" sz="2000" dirty="0"/>
              <a:t> </a:t>
            </a:r>
            <a:r>
              <a:rPr lang="en-US" sz="2000" b="1" dirty="0" err="1"/>
              <a:t>ადამიანი</a:t>
            </a:r>
            <a:r>
              <a:rPr lang="en-US" sz="2000" b="1" dirty="0"/>
              <a:t> </a:t>
            </a:r>
            <a:r>
              <a:rPr lang="en-US" sz="2000" b="1" dirty="0" err="1"/>
              <a:t>იყო</a:t>
            </a:r>
            <a:r>
              <a:rPr lang="en-US" sz="2000" b="1" dirty="0"/>
              <a:t> </a:t>
            </a:r>
            <a:r>
              <a:rPr lang="en-US" sz="2000" b="1" dirty="0" err="1"/>
              <a:t>მოცული</a:t>
            </a:r>
            <a:r>
              <a:rPr lang="en-US" sz="2000" b="1" dirty="0"/>
              <a:t>. </a:t>
            </a:r>
            <a:endParaRPr lang="ka-GE" sz="2000" b="1" dirty="0"/>
          </a:p>
          <a:p>
            <a:pPr marL="109728" lvl="1" indent="0" algn="ctr">
              <a:spcBef>
                <a:spcPts val="600"/>
              </a:spcBef>
              <a:spcAft>
                <a:spcPts val="600"/>
              </a:spcAft>
              <a:buClr>
                <a:schemeClr val="accent1">
                  <a:lumMod val="50000"/>
                </a:schemeClr>
              </a:buClr>
              <a:buSzPct val="120000"/>
              <a:buNone/>
            </a:pPr>
            <a:endParaRPr lang="en-US" sz="2000" b="1" dirty="0"/>
          </a:p>
          <a:p>
            <a:pPr marL="109728" indent="0">
              <a:spcBef>
                <a:spcPts val="600"/>
              </a:spcBef>
              <a:spcAft>
                <a:spcPts val="600"/>
              </a:spcAft>
              <a:buClr>
                <a:schemeClr val="accent1">
                  <a:lumMod val="50000"/>
                </a:schemeClr>
              </a:buClr>
              <a:buSzPct val="120000"/>
              <a:buNone/>
            </a:pPr>
            <a:endParaRPr lang="ka-GE" sz="2800" dirty="0">
              <a:latin typeface="Sylfaen" panose="010A0502050306030303" pitchFamily="18" charset="0"/>
            </a:endParaRPr>
          </a:p>
        </p:txBody>
      </p:sp>
      <p:sp>
        <p:nvSpPr>
          <p:cNvPr id="2" name="Title 1"/>
          <p:cNvSpPr>
            <a:spLocks noGrp="1"/>
          </p:cNvSpPr>
          <p:nvPr>
            <p:ph type="title"/>
          </p:nvPr>
        </p:nvSpPr>
        <p:spPr>
          <a:xfrm>
            <a:off x="609600" y="304800"/>
            <a:ext cx="8229600" cy="778098"/>
          </a:xfrm>
        </p:spPr>
        <p:txBody>
          <a:bodyPr>
            <a:noAutofit/>
          </a:bodyPr>
          <a:lstStyle/>
          <a:p>
            <a:pPr algn="ctr"/>
            <a:r>
              <a:rPr lang="en-US" sz="2400" dirty="0">
                <a:solidFill>
                  <a:schemeClr val="tx2">
                    <a:lumMod val="75000"/>
                  </a:schemeClr>
                </a:solidFill>
                <a:effectLst/>
              </a:rPr>
              <a:t>2</a:t>
            </a:r>
            <a:r>
              <a:rPr lang="ka-GE" sz="2400" dirty="0">
                <a:solidFill>
                  <a:schemeClr val="tx2">
                    <a:lumMod val="75000"/>
                  </a:schemeClr>
                </a:solidFill>
                <a:effectLst/>
              </a:rPr>
              <a:t>012 - ჯანმრთელობის სახელმწიფო დაზღვევის მოსარგებლეები </a:t>
            </a:r>
            <a:endParaRPr lang="en-US" sz="2400" dirty="0"/>
          </a:p>
        </p:txBody>
      </p:sp>
    </p:spTree>
    <p:extLst>
      <p:ext uri="{BB962C8B-B14F-4D97-AF65-F5344CB8AC3E}">
        <p14:creationId xmlns:p14="http://schemas.microsoft.com/office/powerpoint/2010/main" val="37483311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ka-GE" dirty="0">
                <a:effectLst/>
              </a:rPr>
              <a:t>რა არის საქართველოში ჯანდაცვის სისტემის დაფინანსების ძირითადი წყარო:  (ჯიბიდან გადახდები? სახელმწიფო ბიუჯეტი? კერძო დაზღვევის შენატანები? საერთაშორისო დახმარებები? მოიყვანეთ მათი პროცენტული თანაფარდობა (რა საკვირველია, დაახლოებით)</a:t>
            </a:r>
            <a:endParaRPr lang="en-US" dirty="0">
              <a:effectLst/>
            </a:endParaRPr>
          </a:p>
          <a:p>
            <a:pPr marL="0" indent="0">
              <a:buNone/>
            </a:pPr>
            <a:endParaRPr lang="en-US" dirty="0"/>
          </a:p>
        </p:txBody>
      </p:sp>
    </p:spTree>
    <p:extLst>
      <p:ext uri="{BB962C8B-B14F-4D97-AF65-F5344CB8AC3E}">
        <p14:creationId xmlns:p14="http://schemas.microsoft.com/office/powerpoint/2010/main" val="870582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22" name="Text Box 2"/>
          <p:cNvSpPr txBox="1">
            <a:spLocks noChangeArrowheads="1"/>
          </p:cNvSpPr>
          <p:nvPr/>
        </p:nvSpPr>
        <p:spPr bwMode="auto">
          <a:xfrm>
            <a:off x="0" y="0"/>
            <a:ext cx="8820150" cy="584200"/>
          </a:xfrm>
          <a:prstGeom prst="rect">
            <a:avLst/>
          </a:prstGeom>
          <a:noFill/>
          <a:ln w="9525">
            <a:noFill/>
            <a:miter lim="800000"/>
            <a:headEnd/>
            <a:tailEnd/>
          </a:ln>
          <a:effectLst/>
        </p:spPr>
        <p:txBody>
          <a:bodyPr>
            <a:spAutoFit/>
          </a:bodyPr>
          <a:lstStyle/>
          <a:p>
            <a:pPr algn="ctr" eaLnBrk="0" hangingPunct="0">
              <a:defRPr/>
            </a:pPr>
            <a:r>
              <a:rPr lang="ka-GE" sz="3200" dirty="0">
                <a:solidFill>
                  <a:schemeClr val="accent6">
                    <a:lumMod val="75000"/>
                  </a:schemeClr>
                </a:solidFill>
              </a:rPr>
              <a:t>დღევანდელი ჯანდაცვის სიტემა</a:t>
            </a:r>
            <a:endParaRPr lang="en-US" sz="3200" dirty="0">
              <a:solidFill>
                <a:schemeClr val="accent6">
                  <a:lumMod val="75000"/>
                </a:schemeClr>
              </a:solidFill>
              <a:latin typeface="+mj-lt"/>
              <a:ea typeface="+mj-ea"/>
              <a:cs typeface="+mj-cs"/>
            </a:endParaRPr>
          </a:p>
        </p:txBody>
      </p:sp>
      <p:sp>
        <p:nvSpPr>
          <p:cNvPr id="44" name="Rectangle 3"/>
          <p:cNvSpPr txBox="1">
            <a:spLocks noChangeArrowheads="1"/>
          </p:cNvSpPr>
          <p:nvPr/>
        </p:nvSpPr>
        <p:spPr>
          <a:xfrm>
            <a:off x="611560" y="6088212"/>
            <a:ext cx="6696075" cy="730250"/>
          </a:xfrm>
          <a:prstGeom prst="rect">
            <a:avLst/>
          </a:prstGeom>
        </p:spPr>
        <p:txBody>
          <a:bodyPr/>
          <a:lstStyle/>
          <a:p>
            <a:pPr marL="342900" indent="-342900" eaLnBrk="0" hangingPunct="0">
              <a:lnSpc>
                <a:spcPct val="110000"/>
              </a:lnSpc>
              <a:spcBef>
                <a:spcPts val="600"/>
              </a:spcBef>
              <a:spcAft>
                <a:spcPts val="0"/>
              </a:spcAft>
              <a:buFontTx/>
              <a:buChar char="•"/>
              <a:defRPr/>
            </a:pPr>
            <a:r>
              <a:rPr lang="ka-GE" sz="1600" dirty="0">
                <a:solidFill>
                  <a:srgbClr val="C00000"/>
                </a:solidFill>
                <a:effectLst>
                  <a:outerShdw blurRad="38100" dist="38100" dir="2700000" algn="tl">
                    <a:srgbClr val="000000">
                      <a:alpha val="43137"/>
                    </a:srgbClr>
                  </a:outerShdw>
                </a:effectLst>
              </a:rPr>
              <a:t>მსგავსია დიდი ბრიტანეთის ჯანდაცვის სისტემის მოდელის</a:t>
            </a:r>
          </a:p>
          <a:p>
            <a:pPr marL="342900" indent="-342900" eaLnBrk="0" hangingPunct="0">
              <a:lnSpc>
                <a:spcPct val="110000"/>
              </a:lnSpc>
              <a:spcBef>
                <a:spcPts val="600"/>
              </a:spcBef>
              <a:spcAft>
                <a:spcPts val="0"/>
              </a:spcAft>
              <a:buFontTx/>
              <a:buChar char="•"/>
              <a:defRPr/>
            </a:pPr>
            <a:r>
              <a:rPr lang="ka-GE" sz="1600" dirty="0">
                <a:solidFill>
                  <a:srgbClr val="C00000"/>
                </a:solidFill>
                <a:effectLst>
                  <a:outerShdw blurRad="38100" dist="38100" dir="2700000" algn="tl">
                    <a:srgbClr val="000000">
                      <a:alpha val="43137"/>
                    </a:srgbClr>
                  </a:outerShdw>
                </a:effectLst>
                <a:ea typeface="Geneva"/>
                <a:cs typeface="Geneva"/>
              </a:rPr>
              <a:t>წინასწარი გადახდის სქემებით მოცულია მოსახლეობის 100%</a:t>
            </a:r>
            <a:endParaRPr lang="en-US" sz="1600" dirty="0">
              <a:solidFill>
                <a:srgbClr val="C00000"/>
              </a:solidFill>
              <a:effectLst>
                <a:outerShdw blurRad="38100" dist="38100" dir="2700000" algn="tl">
                  <a:srgbClr val="000000">
                    <a:alpha val="43137"/>
                  </a:srgbClr>
                </a:outerShdw>
              </a:effectLst>
              <a:ea typeface="Geneva"/>
              <a:cs typeface="Geneva"/>
            </a:endParaRPr>
          </a:p>
          <a:p>
            <a:pPr marL="342900" indent="-342900" eaLnBrk="0" hangingPunct="0">
              <a:lnSpc>
                <a:spcPct val="110000"/>
              </a:lnSpc>
              <a:spcBef>
                <a:spcPts val="600"/>
              </a:spcBef>
              <a:spcAft>
                <a:spcPts val="0"/>
              </a:spcAft>
              <a:buFontTx/>
              <a:buChar char="•"/>
              <a:defRPr/>
            </a:pPr>
            <a:endParaRPr lang="en-US" sz="1600" kern="0" dirty="0">
              <a:solidFill>
                <a:srgbClr val="C00000"/>
              </a:solidFill>
              <a:effectLst>
                <a:outerShdw blurRad="38100" dist="38100" dir="2700000" algn="tl">
                  <a:srgbClr val="000000">
                    <a:alpha val="43137"/>
                  </a:srgbClr>
                </a:outerShdw>
              </a:effectLst>
              <a:latin typeface="+mn-lt"/>
              <a:cs typeface="+mn-cs"/>
            </a:endParaRPr>
          </a:p>
        </p:txBody>
      </p:sp>
      <p:sp>
        <p:nvSpPr>
          <p:cNvPr id="27" name="Rounded Rectangle 26"/>
          <p:cNvSpPr/>
          <p:nvPr/>
        </p:nvSpPr>
        <p:spPr bwMode="auto">
          <a:xfrm>
            <a:off x="2484438" y="836613"/>
            <a:ext cx="3887787" cy="576262"/>
          </a:xfrm>
          <a:prstGeom prst="roundRect">
            <a:avLst/>
          </a:prstGeom>
          <a:solidFill>
            <a:schemeClr val="accent1">
              <a:lumMod val="75000"/>
            </a:schemeClr>
          </a:solidFill>
          <a:ln w="9525" cap="flat" cmpd="sng" algn="ctr">
            <a:solidFill>
              <a:schemeClr val="tx1"/>
            </a:solidFill>
            <a:prstDash val="solid"/>
            <a:round/>
            <a:headEnd type="none" w="med" len="med"/>
            <a:tailEnd type="none" w="med" len="med"/>
          </a:ln>
          <a:effectLst/>
        </p:spPr>
        <p:txBody>
          <a:bodyPr anchor="ctr"/>
          <a:lstStyle/>
          <a:p>
            <a:pPr algn="ctr">
              <a:defRPr/>
            </a:pPr>
            <a:r>
              <a:rPr lang="ka-GE" dirty="0"/>
              <a:t>სახელმწიფო</a:t>
            </a:r>
            <a:endParaRPr lang="en-US" dirty="0"/>
          </a:p>
        </p:txBody>
      </p:sp>
      <p:sp>
        <p:nvSpPr>
          <p:cNvPr id="28" name="Rounded Rectangle 27"/>
          <p:cNvSpPr/>
          <p:nvPr/>
        </p:nvSpPr>
        <p:spPr bwMode="auto">
          <a:xfrm>
            <a:off x="2484438" y="1773238"/>
            <a:ext cx="3887787" cy="576262"/>
          </a:xfrm>
          <a:prstGeom prst="round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ln w="9525" cap="flat" cmpd="sng" algn="ctr">
            <a:solidFill>
              <a:schemeClr val="tx1"/>
            </a:solidFill>
            <a:prstDash val="solid"/>
            <a:round/>
            <a:headEnd type="none" w="med" len="med"/>
            <a:tailEnd type="none" w="med" len="med"/>
          </a:ln>
          <a:effectLst/>
        </p:spPr>
        <p:txBody>
          <a:bodyPr anchor="ctr"/>
          <a:lstStyle/>
          <a:p>
            <a:pPr algn="ctr">
              <a:defRPr/>
            </a:pPr>
            <a:r>
              <a:rPr lang="ka-GE" dirty="0"/>
              <a:t>ჯანდაცვის სამინისტრო</a:t>
            </a:r>
            <a:endParaRPr lang="en-US" dirty="0"/>
          </a:p>
        </p:txBody>
      </p:sp>
      <p:cxnSp>
        <p:nvCxnSpPr>
          <p:cNvPr id="60421" name="Straight Arrow Connector 29"/>
          <p:cNvCxnSpPr>
            <a:cxnSpLocks noChangeShapeType="1"/>
          </p:cNvCxnSpPr>
          <p:nvPr/>
        </p:nvCxnSpPr>
        <p:spPr bwMode="auto">
          <a:xfrm>
            <a:off x="4716463" y="1412875"/>
            <a:ext cx="0" cy="360363"/>
          </a:xfrm>
          <a:prstGeom prst="straightConnector1">
            <a:avLst/>
          </a:prstGeom>
          <a:noFill/>
          <a:ln w="9525" algn="ctr">
            <a:solidFill>
              <a:schemeClr val="tx1"/>
            </a:solidFill>
            <a:round/>
            <a:headEnd/>
            <a:tailEnd type="arrow" w="med" len="med"/>
          </a:ln>
        </p:spPr>
      </p:cxnSp>
      <p:sp>
        <p:nvSpPr>
          <p:cNvPr id="33" name="Text Box 15"/>
          <p:cNvSpPr txBox="1">
            <a:spLocks noChangeArrowheads="1"/>
          </p:cNvSpPr>
          <p:nvPr/>
        </p:nvSpPr>
        <p:spPr bwMode="auto">
          <a:xfrm>
            <a:off x="3638550" y="1412875"/>
            <a:ext cx="1077913" cy="338138"/>
          </a:xfrm>
          <a:prstGeom prst="rect">
            <a:avLst/>
          </a:prstGeom>
          <a:noFill/>
          <a:ln w="9525">
            <a:noFill/>
            <a:miter lim="800000"/>
            <a:headEnd/>
            <a:tailEnd/>
          </a:ln>
        </p:spPr>
        <p:txBody>
          <a:bodyPr wrap="none">
            <a:spAutoFit/>
          </a:bodyPr>
          <a:lstStyle/>
          <a:p>
            <a:pPr eaLnBrk="0" hangingPunct="0">
              <a:defRPr/>
            </a:pPr>
            <a:r>
              <a:rPr lang="ka-GE" sz="1600" dirty="0">
                <a:solidFill>
                  <a:schemeClr val="accent2">
                    <a:lumMod val="50000"/>
                  </a:schemeClr>
                </a:solidFill>
              </a:rPr>
              <a:t>ბიუჯეტი</a:t>
            </a:r>
            <a:endParaRPr lang="en-US" sz="1600" dirty="0">
              <a:solidFill>
                <a:schemeClr val="accent2">
                  <a:lumMod val="50000"/>
                </a:schemeClr>
              </a:solidFill>
            </a:endParaRPr>
          </a:p>
        </p:txBody>
      </p:sp>
      <p:sp>
        <p:nvSpPr>
          <p:cNvPr id="34" name="AutoShape 4"/>
          <p:cNvSpPr>
            <a:spLocks noChangeArrowheads="1"/>
          </p:cNvSpPr>
          <p:nvPr/>
        </p:nvSpPr>
        <p:spPr bwMode="auto">
          <a:xfrm>
            <a:off x="3203575" y="4868863"/>
            <a:ext cx="2808288" cy="490537"/>
          </a:xfrm>
          <a:prstGeom prst="roundRect">
            <a:avLst>
              <a:gd name="adj" fmla="val 16667"/>
            </a:avLst>
          </a:prstGeom>
          <a:gradFill flip="none" rotWithShape="1">
            <a:gsLst>
              <a:gs pos="0">
                <a:srgbClr val="FF9933">
                  <a:shade val="30000"/>
                  <a:satMod val="115000"/>
                </a:srgbClr>
              </a:gs>
              <a:gs pos="50000">
                <a:srgbClr val="FF9933">
                  <a:shade val="67500"/>
                  <a:satMod val="115000"/>
                </a:srgbClr>
              </a:gs>
              <a:gs pos="100000">
                <a:srgbClr val="FF9933">
                  <a:shade val="100000"/>
                  <a:satMod val="115000"/>
                </a:srgbClr>
              </a:gs>
            </a:gsLst>
            <a:lin ang="2700000" scaled="1"/>
            <a:tileRect/>
          </a:gradFill>
          <a:ln w="9525">
            <a:solidFill>
              <a:schemeClr val="tx1"/>
            </a:solidFill>
            <a:round/>
            <a:headEnd/>
            <a:tailEnd/>
          </a:ln>
          <a:effectLst/>
        </p:spPr>
        <p:txBody>
          <a:bodyPr wrap="none" anchor="ctr"/>
          <a:lstStyle/>
          <a:p>
            <a:pPr algn="ctr" eaLnBrk="0" hangingPunct="0">
              <a:defRPr/>
            </a:pPr>
            <a:endParaRPr lang="en-US" sz="2000" dirty="0">
              <a:solidFill>
                <a:srgbClr val="000000"/>
              </a:solidFill>
              <a:effectLst>
                <a:outerShdw blurRad="38100" dist="38100" dir="2700000" algn="tl">
                  <a:srgbClr val="000000">
                    <a:alpha val="43137"/>
                  </a:srgbClr>
                </a:outerShdw>
              </a:effectLst>
            </a:endParaRPr>
          </a:p>
          <a:p>
            <a:pPr algn="ctr" eaLnBrk="0" hangingPunct="0">
              <a:defRPr/>
            </a:pPr>
            <a:r>
              <a:rPr lang="ka-GE" sz="2000" dirty="0">
                <a:solidFill>
                  <a:srgbClr val="000000"/>
                </a:solidFill>
                <a:effectLst>
                  <a:outerShdw blurRad="38100" dist="38100" dir="2700000" algn="tl">
                    <a:srgbClr val="000000">
                      <a:alpha val="43137"/>
                    </a:srgbClr>
                  </a:outerShdw>
                </a:effectLst>
              </a:rPr>
              <a:t>პჯდ</a:t>
            </a:r>
            <a:endParaRPr lang="en-US" sz="2000" dirty="0">
              <a:solidFill>
                <a:srgbClr val="000000"/>
              </a:solidFill>
              <a:effectLst>
                <a:outerShdw blurRad="38100" dist="38100" dir="2700000" algn="tl">
                  <a:srgbClr val="000000">
                    <a:alpha val="43137"/>
                  </a:srgbClr>
                </a:outerShdw>
              </a:effectLst>
            </a:endParaRPr>
          </a:p>
          <a:p>
            <a:pPr algn="ctr" eaLnBrk="0" hangingPunct="0">
              <a:defRPr/>
            </a:pPr>
            <a:endParaRPr lang="en-US" sz="2000" b="0" dirty="0">
              <a:solidFill>
                <a:srgbClr val="000000"/>
              </a:solidFill>
              <a:effectLst>
                <a:outerShdw blurRad="38100" dist="38100" dir="2700000" algn="tl">
                  <a:srgbClr val="000000">
                    <a:alpha val="43137"/>
                  </a:srgbClr>
                </a:outerShdw>
              </a:effectLst>
            </a:endParaRPr>
          </a:p>
        </p:txBody>
      </p:sp>
      <p:sp>
        <p:nvSpPr>
          <p:cNvPr id="35" name="AutoShape 5"/>
          <p:cNvSpPr>
            <a:spLocks noChangeArrowheads="1"/>
          </p:cNvSpPr>
          <p:nvPr/>
        </p:nvSpPr>
        <p:spPr bwMode="auto">
          <a:xfrm>
            <a:off x="3203575" y="4149725"/>
            <a:ext cx="2808288" cy="495300"/>
          </a:xfrm>
          <a:prstGeom prst="roundRect">
            <a:avLst>
              <a:gd name="adj" fmla="val 16667"/>
            </a:avLst>
          </a:prstGeom>
          <a:gradFill flip="none" rotWithShape="1">
            <a:gsLst>
              <a:gs pos="0">
                <a:srgbClr val="9999FF">
                  <a:shade val="30000"/>
                  <a:satMod val="115000"/>
                </a:srgbClr>
              </a:gs>
              <a:gs pos="50000">
                <a:srgbClr val="9999FF">
                  <a:shade val="67500"/>
                  <a:satMod val="115000"/>
                </a:srgbClr>
              </a:gs>
              <a:gs pos="100000">
                <a:srgbClr val="9999FF">
                  <a:shade val="100000"/>
                  <a:satMod val="115000"/>
                </a:srgbClr>
              </a:gs>
            </a:gsLst>
            <a:lin ang="2700000" scaled="1"/>
            <a:tileRect/>
          </a:gradFill>
          <a:ln w="9525">
            <a:solidFill>
              <a:schemeClr val="tx1"/>
            </a:solidFill>
            <a:round/>
            <a:headEnd/>
            <a:tailEnd/>
          </a:ln>
          <a:effectLst/>
        </p:spPr>
        <p:txBody>
          <a:bodyPr wrap="none" anchor="ctr"/>
          <a:lstStyle/>
          <a:p>
            <a:pPr algn="ctr" eaLnBrk="0" hangingPunct="0">
              <a:defRPr/>
            </a:pPr>
            <a:r>
              <a:rPr lang="ka-GE" dirty="0">
                <a:solidFill>
                  <a:srgbClr val="000000"/>
                </a:solidFill>
                <a:effectLst>
                  <a:outerShdw blurRad="38100" dist="38100" dir="2700000" algn="tl">
                    <a:srgbClr val="000000">
                      <a:alpha val="43137"/>
                    </a:srgbClr>
                  </a:outerShdw>
                </a:effectLst>
              </a:rPr>
              <a:t>საავადმყოფო</a:t>
            </a:r>
            <a:endParaRPr lang="en-US" dirty="0">
              <a:solidFill>
                <a:srgbClr val="000000"/>
              </a:solidFill>
              <a:effectLst>
                <a:outerShdw blurRad="38100" dist="38100" dir="2700000" algn="tl">
                  <a:srgbClr val="000000">
                    <a:alpha val="43137"/>
                  </a:srgbClr>
                </a:outerShdw>
              </a:effectLst>
            </a:endParaRPr>
          </a:p>
        </p:txBody>
      </p:sp>
      <p:sp>
        <p:nvSpPr>
          <p:cNvPr id="36" name="AutoShape 17"/>
          <p:cNvSpPr>
            <a:spLocks noChangeArrowheads="1"/>
          </p:cNvSpPr>
          <p:nvPr/>
        </p:nvSpPr>
        <p:spPr bwMode="auto">
          <a:xfrm>
            <a:off x="4716463" y="3284538"/>
            <a:ext cx="2017712" cy="584200"/>
          </a:xfrm>
          <a:prstGeom prst="roundRect">
            <a:avLst>
              <a:gd name="adj" fmla="val 16667"/>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lin ang="2700000" scaled="1"/>
            <a:tileRect/>
          </a:gradFill>
          <a:ln w="9525">
            <a:solidFill>
              <a:schemeClr val="tx1"/>
            </a:solidFill>
            <a:round/>
            <a:headEnd/>
            <a:tailEnd/>
          </a:ln>
          <a:effectLst/>
        </p:spPr>
        <p:txBody>
          <a:bodyPr wrap="none" anchor="ctr"/>
          <a:lstStyle/>
          <a:p>
            <a:pPr algn="ctr" eaLnBrk="0" hangingPunct="0">
              <a:defRPr/>
            </a:pPr>
            <a:r>
              <a:rPr lang="ka-GE" dirty="0">
                <a:effectLst>
                  <a:outerShdw blurRad="38100" dist="38100" dir="2700000" algn="tl">
                    <a:srgbClr val="000000">
                      <a:alpha val="43137"/>
                    </a:srgbClr>
                  </a:outerShdw>
                </a:effectLst>
              </a:rPr>
              <a:t>სადაზღვევო </a:t>
            </a:r>
          </a:p>
          <a:p>
            <a:pPr algn="ctr" eaLnBrk="0" hangingPunct="0">
              <a:defRPr/>
            </a:pPr>
            <a:r>
              <a:rPr lang="ka-GE" dirty="0">
                <a:effectLst>
                  <a:outerShdw blurRad="38100" dist="38100" dir="2700000" algn="tl">
                    <a:srgbClr val="000000">
                      <a:alpha val="43137"/>
                    </a:srgbClr>
                  </a:outerShdw>
                </a:effectLst>
              </a:rPr>
              <a:t>კომპანიები</a:t>
            </a:r>
            <a:endParaRPr lang="en-US" dirty="0">
              <a:effectLst>
                <a:outerShdw blurRad="38100" dist="38100" dir="2700000" algn="tl">
                  <a:srgbClr val="000000">
                    <a:alpha val="43137"/>
                  </a:srgbClr>
                </a:outerShdw>
              </a:effectLst>
            </a:endParaRPr>
          </a:p>
        </p:txBody>
      </p:sp>
      <p:cxnSp>
        <p:nvCxnSpPr>
          <p:cNvPr id="60428" name="Straight Connector 55"/>
          <p:cNvCxnSpPr>
            <a:cxnSpLocks noChangeShapeType="1"/>
          </p:cNvCxnSpPr>
          <p:nvPr/>
        </p:nvCxnSpPr>
        <p:spPr bwMode="auto">
          <a:xfrm>
            <a:off x="2843213" y="2349500"/>
            <a:ext cx="0" cy="3455988"/>
          </a:xfrm>
          <a:prstGeom prst="line">
            <a:avLst/>
          </a:prstGeom>
          <a:noFill/>
          <a:ln w="9525" algn="ctr">
            <a:solidFill>
              <a:schemeClr val="tx1"/>
            </a:solidFill>
            <a:round/>
            <a:headEnd/>
            <a:tailEnd/>
          </a:ln>
        </p:spPr>
      </p:cxnSp>
      <p:cxnSp>
        <p:nvCxnSpPr>
          <p:cNvPr id="60429" name="Straight Arrow Connector 63"/>
          <p:cNvCxnSpPr>
            <a:cxnSpLocks noChangeShapeType="1"/>
          </p:cNvCxnSpPr>
          <p:nvPr/>
        </p:nvCxnSpPr>
        <p:spPr bwMode="auto">
          <a:xfrm>
            <a:off x="2843213" y="4437063"/>
            <a:ext cx="360362" cy="0"/>
          </a:xfrm>
          <a:prstGeom prst="straightConnector1">
            <a:avLst/>
          </a:prstGeom>
          <a:noFill/>
          <a:ln w="9525" algn="ctr">
            <a:solidFill>
              <a:schemeClr val="tx1"/>
            </a:solidFill>
            <a:round/>
            <a:headEnd/>
            <a:tailEnd type="arrow" w="med" len="med"/>
          </a:ln>
        </p:spPr>
      </p:cxnSp>
      <p:cxnSp>
        <p:nvCxnSpPr>
          <p:cNvPr id="60430" name="Straight Arrow Connector 64"/>
          <p:cNvCxnSpPr>
            <a:cxnSpLocks noChangeShapeType="1"/>
          </p:cNvCxnSpPr>
          <p:nvPr/>
        </p:nvCxnSpPr>
        <p:spPr bwMode="auto">
          <a:xfrm>
            <a:off x="2843213" y="5084763"/>
            <a:ext cx="360362" cy="0"/>
          </a:xfrm>
          <a:prstGeom prst="straightConnector1">
            <a:avLst/>
          </a:prstGeom>
          <a:noFill/>
          <a:ln w="9525" algn="ctr">
            <a:solidFill>
              <a:schemeClr val="tx1"/>
            </a:solidFill>
            <a:round/>
            <a:headEnd/>
            <a:tailEnd type="arrow" w="med" len="med"/>
          </a:ln>
        </p:spPr>
      </p:cxnSp>
      <p:cxnSp>
        <p:nvCxnSpPr>
          <p:cNvPr id="60431" name="Straight Connector 68"/>
          <p:cNvCxnSpPr>
            <a:cxnSpLocks noChangeShapeType="1"/>
          </p:cNvCxnSpPr>
          <p:nvPr/>
        </p:nvCxnSpPr>
        <p:spPr bwMode="auto">
          <a:xfrm>
            <a:off x="6443663" y="3860800"/>
            <a:ext cx="0" cy="1223963"/>
          </a:xfrm>
          <a:prstGeom prst="line">
            <a:avLst/>
          </a:prstGeom>
          <a:noFill/>
          <a:ln w="9525" algn="ctr">
            <a:solidFill>
              <a:schemeClr val="tx1"/>
            </a:solidFill>
            <a:round/>
            <a:headEnd/>
            <a:tailEnd/>
          </a:ln>
        </p:spPr>
      </p:cxnSp>
      <p:cxnSp>
        <p:nvCxnSpPr>
          <p:cNvPr id="60432" name="Straight Arrow Connector 72"/>
          <p:cNvCxnSpPr>
            <a:cxnSpLocks noChangeShapeType="1"/>
          </p:cNvCxnSpPr>
          <p:nvPr/>
        </p:nvCxnSpPr>
        <p:spPr bwMode="auto">
          <a:xfrm flipH="1">
            <a:off x="6011863" y="4437063"/>
            <a:ext cx="431800" cy="0"/>
          </a:xfrm>
          <a:prstGeom prst="straightConnector1">
            <a:avLst/>
          </a:prstGeom>
          <a:noFill/>
          <a:ln w="9525" algn="ctr">
            <a:solidFill>
              <a:schemeClr val="tx1"/>
            </a:solidFill>
            <a:round/>
            <a:headEnd/>
            <a:tailEnd type="arrow" w="med" len="med"/>
          </a:ln>
        </p:spPr>
      </p:cxnSp>
      <p:cxnSp>
        <p:nvCxnSpPr>
          <p:cNvPr id="60433" name="Straight Arrow Connector 73"/>
          <p:cNvCxnSpPr>
            <a:cxnSpLocks noChangeShapeType="1"/>
          </p:cNvCxnSpPr>
          <p:nvPr/>
        </p:nvCxnSpPr>
        <p:spPr bwMode="auto">
          <a:xfrm flipH="1">
            <a:off x="6011863" y="5084763"/>
            <a:ext cx="431800" cy="0"/>
          </a:xfrm>
          <a:prstGeom prst="straightConnector1">
            <a:avLst/>
          </a:prstGeom>
          <a:noFill/>
          <a:ln w="9525" algn="ctr">
            <a:solidFill>
              <a:schemeClr val="tx1"/>
            </a:solidFill>
            <a:round/>
            <a:headEnd/>
            <a:tailEnd type="arrow" w="med" len="med"/>
          </a:ln>
        </p:spPr>
      </p:cxnSp>
      <p:sp>
        <p:nvSpPr>
          <p:cNvPr id="77" name="TextBox 76"/>
          <p:cNvSpPr txBox="1"/>
          <p:nvPr/>
        </p:nvSpPr>
        <p:spPr>
          <a:xfrm>
            <a:off x="1258888" y="2420938"/>
            <a:ext cx="1657350" cy="1077218"/>
          </a:xfrm>
          <a:prstGeom prst="rect">
            <a:avLst/>
          </a:prstGeom>
          <a:noFill/>
        </p:spPr>
        <p:txBody>
          <a:bodyPr>
            <a:spAutoFit/>
          </a:bodyPr>
          <a:lstStyle/>
          <a:p>
            <a:pPr algn="r">
              <a:defRPr/>
            </a:pPr>
            <a:r>
              <a:rPr lang="ka-GE" sz="1600" dirty="0">
                <a:solidFill>
                  <a:schemeClr val="accent2">
                    <a:lumMod val="50000"/>
                  </a:schemeClr>
                </a:solidFill>
              </a:rPr>
              <a:t>საყოველთაო ჯანდაცვა</a:t>
            </a:r>
          </a:p>
          <a:p>
            <a:pPr algn="r">
              <a:defRPr/>
            </a:pPr>
            <a:r>
              <a:rPr lang="ka-GE" sz="1600" dirty="0">
                <a:solidFill>
                  <a:schemeClr val="accent2">
                    <a:lumMod val="50000"/>
                  </a:schemeClr>
                </a:solidFill>
              </a:rPr>
              <a:t>ვერტიკალური პროგრამები</a:t>
            </a:r>
            <a:endParaRPr lang="en-US" sz="1600" dirty="0">
              <a:solidFill>
                <a:schemeClr val="accent2">
                  <a:lumMod val="50000"/>
                </a:schemeClr>
              </a:solidFill>
            </a:endParaRPr>
          </a:p>
        </p:txBody>
      </p:sp>
      <p:sp>
        <p:nvSpPr>
          <p:cNvPr id="78" name="AutoShape 6"/>
          <p:cNvSpPr>
            <a:spLocks noChangeArrowheads="1"/>
          </p:cNvSpPr>
          <p:nvPr/>
        </p:nvSpPr>
        <p:spPr bwMode="auto">
          <a:xfrm>
            <a:off x="0" y="4508500"/>
            <a:ext cx="1849438" cy="693738"/>
          </a:xfrm>
          <a:prstGeom prst="octagon">
            <a:avLst>
              <a:gd name="adj" fmla="val 29287"/>
            </a:avLst>
          </a:prstGeom>
          <a:solidFill>
            <a:srgbClr val="FFC000"/>
          </a:solidFill>
          <a:ln w="9525">
            <a:solidFill>
              <a:schemeClr val="tx1"/>
            </a:solidFill>
            <a:miter lim="800000"/>
            <a:headEnd/>
            <a:tailEnd/>
          </a:ln>
          <a:effectLst/>
        </p:spPr>
        <p:txBody>
          <a:bodyPr wrap="none" anchor="ctr"/>
          <a:lstStyle/>
          <a:p>
            <a:pPr algn="ctr">
              <a:defRPr/>
            </a:pPr>
            <a:r>
              <a:rPr lang="ka-GE" sz="2000" dirty="0">
                <a:effectLst>
                  <a:outerShdw blurRad="38100" dist="38100" dir="2700000" algn="tl">
                    <a:srgbClr val="000000">
                      <a:alpha val="43137"/>
                    </a:srgbClr>
                  </a:outerShdw>
                </a:effectLst>
              </a:rPr>
              <a:t>მოსახლეობა/</a:t>
            </a:r>
          </a:p>
          <a:p>
            <a:pPr algn="ctr">
              <a:defRPr/>
            </a:pPr>
            <a:r>
              <a:rPr lang="ka-GE" sz="2000" dirty="0">
                <a:effectLst>
                  <a:outerShdw blurRad="38100" dist="38100" dir="2700000" algn="tl">
                    <a:srgbClr val="000000">
                      <a:alpha val="43137"/>
                    </a:srgbClr>
                  </a:outerShdw>
                </a:effectLst>
              </a:rPr>
              <a:t>პაციენტი</a:t>
            </a:r>
            <a:endParaRPr lang="en-US" sz="2000" dirty="0">
              <a:effectLst>
                <a:outerShdw blurRad="38100" dist="38100" dir="2700000" algn="tl">
                  <a:srgbClr val="000000">
                    <a:alpha val="43137"/>
                  </a:srgbClr>
                </a:outerShdw>
              </a:effectLst>
            </a:endParaRPr>
          </a:p>
        </p:txBody>
      </p:sp>
      <p:sp>
        <p:nvSpPr>
          <p:cNvPr id="81" name="AutoShape 4"/>
          <p:cNvSpPr>
            <a:spLocks noChangeArrowheads="1"/>
          </p:cNvSpPr>
          <p:nvPr/>
        </p:nvSpPr>
        <p:spPr bwMode="auto">
          <a:xfrm>
            <a:off x="3203575" y="5530850"/>
            <a:ext cx="2808288" cy="490538"/>
          </a:xfrm>
          <a:prstGeom prst="roundRect">
            <a:avLst>
              <a:gd name="adj" fmla="val 16667"/>
            </a:avLst>
          </a:prstGeom>
          <a:gradFill flip="none" rotWithShape="1">
            <a:gsLst>
              <a:gs pos="0">
                <a:srgbClr val="FF99FF">
                  <a:shade val="30000"/>
                  <a:satMod val="115000"/>
                </a:srgbClr>
              </a:gs>
              <a:gs pos="50000">
                <a:srgbClr val="FF99FF">
                  <a:shade val="67500"/>
                  <a:satMod val="115000"/>
                </a:srgbClr>
              </a:gs>
              <a:gs pos="100000">
                <a:srgbClr val="FF99FF">
                  <a:shade val="100000"/>
                  <a:satMod val="115000"/>
                </a:srgbClr>
              </a:gs>
            </a:gsLst>
            <a:lin ang="18900000" scaled="1"/>
            <a:tileRect/>
          </a:gradFill>
          <a:ln w="9525">
            <a:solidFill>
              <a:schemeClr val="tx1"/>
            </a:solidFill>
            <a:round/>
            <a:headEnd/>
            <a:tailEnd/>
          </a:ln>
          <a:effectLst/>
        </p:spPr>
        <p:txBody>
          <a:bodyPr wrap="none" anchor="ctr"/>
          <a:lstStyle/>
          <a:p>
            <a:pPr algn="ctr" eaLnBrk="0" hangingPunct="0">
              <a:defRPr/>
            </a:pPr>
            <a:endParaRPr lang="en-US" dirty="0">
              <a:solidFill>
                <a:srgbClr val="000000"/>
              </a:solidFill>
              <a:effectLst>
                <a:outerShdw blurRad="38100" dist="38100" dir="2700000" algn="tl">
                  <a:srgbClr val="000000">
                    <a:alpha val="43137"/>
                  </a:srgbClr>
                </a:outerShdw>
              </a:effectLst>
            </a:endParaRPr>
          </a:p>
          <a:p>
            <a:pPr algn="ctr" eaLnBrk="0" hangingPunct="0">
              <a:defRPr/>
            </a:pPr>
            <a:r>
              <a:rPr lang="ka-GE" dirty="0">
                <a:solidFill>
                  <a:srgbClr val="000000"/>
                </a:solidFill>
                <a:effectLst>
                  <a:outerShdw blurRad="38100" dist="38100" dir="2700000" algn="tl">
                    <a:srgbClr val="000000">
                      <a:alpha val="43137"/>
                    </a:srgbClr>
                  </a:outerShdw>
                </a:effectLst>
              </a:rPr>
              <a:t>ს/ჯ ადგილ. ცენტრები </a:t>
            </a:r>
            <a:endParaRPr lang="en-US" dirty="0">
              <a:solidFill>
                <a:srgbClr val="000000"/>
              </a:solidFill>
              <a:effectLst>
                <a:outerShdw blurRad="38100" dist="38100" dir="2700000" algn="tl">
                  <a:srgbClr val="000000">
                    <a:alpha val="43137"/>
                  </a:srgbClr>
                </a:outerShdw>
              </a:effectLst>
            </a:endParaRPr>
          </a:p>
          <a:p>
            <a:pPr algn="ctr" eaLnBrk="0" hangingPunct="0">
              <a:defRPr/>
            </a:pPr>
            <a:endParaRPr lang="en-US" b="0" dirty="0">
              <a:solidFill>
                <a:srgbClr val="000000"/>
              </a:solidFill>
              <a:effectLst>
                <a:outerShdw blurRad="38100" dist="38100" dir="2700000" algn="tl">
                  <a:srgbClr val="000000">
                    <a:alpha val="43137"/>
                  </a:srgbClr>
                </a:outerShdw>
              </a:effectLst>
            </a:endParaRPr>
          </a:p>
        </p:txBody>
      </p:sp>
      <p:cxnSp>
        <p:nvCxnSpPr>
          <p:cNvPr id="60437" name="Straight Arrow Connector 84"/>
          <p:cNvCxnSpPr>
            <a:cxnSpLocks noChangeShapeType="1"/>
          </p:cNvCxnSpPr>
          <p:nvPr/>
        </p:nvCxnSpPr>
        <p:spPr bwMode="auto">
          <a:xfrm>
            <a:off x="2843213" y="5805488"/>
            <a:ext cx="360362" cy="0"/>
          </a:xfrm>
          <a:prstGeom prst="straightConnector1">
            <a:avLst/>
          </a:prstGeom>
          <a:noFill/>
          <a:ln w="9525" algn="ctr">
            <a:solidFill>
              <a:schemeClr val="tx1"/>
            </a:solidFill>
            <a:round/>
            <a:headEnd/>
            <a:tailEnd type="arrow" w="med" len="med"/>
          </a:ln>
        </p:spPr>
      </p:cxnSp>
      <p:cxnSp>
        <p:nvCxnSpPr>
          <p:cNvPr id="60439" name="Straight Connector 90"/>
          <p:cNvCxnSpPr>
            <a:cxnSpLocks noChangeShapeType="1"/>
          </p:cNvCxnSpPr>
          <p:nvPr/>
        </p:nvCxnSpPr>
        <p:spPr bwMode="auto">
          <a:xfrm flipV="1">
            <a:off x="539750" y="1125538"/>
            <a:ext cx="0" cy="3382962"/>
          </a:xfrm>
          <a:prstGeom prst="line">
            <a:avLst/>
          </a:prstGeom>
          <a:noFill/>
          <a:ln w="9525" algn="ctr">
            <a:solidFill>
              <a:schemeClr val="tx1"/>
            </a:solidFill>
            <a:round/>
            <a:headEnd/>
            <a:tailEnd/>
          </a:ln>
        </p:spPr>
      </p:cxnSp>
      <p:cxnSp>
        <p:nvCxnSpPr>
          <p:cNvPr id="60440" name="Straight Arrow Connector 92"/>
          <p:cNvCxnSpPr>
            <a:cxnSpLocks noChangeShapeType="1"/>
            <a:endCxn id="27" idx="1"/>
          </p:cNvCxnSpPr>
          <p:nvPr/>
        </p:nvCxnSpPr>
        <p:spPr bwMode="auto">
          <a:xfrm>
            <a:off x="539750" y="1125538"/>
            <a:ext cx="1944688" cy="0"/>
          </a:xfrm>
          <a:prstGeom prst="straightConnector1">
            <a:avLst/>
          </a:prstGeom>
          <a:noFill/>
          <a:ln w="9525" algn="ctr">
            <a:solidFill>
              <a:schemeClr val="tx1"/>
            </a:solidFill>
            <a:round/>
            <a:headEnd/>
            <a:tailEnd type="arrow" w="med" len="med"/>
          </a:ln>
        </p:spPr>
      </p:cxnSp>
      <p:sp>
        <p:nvSpPr>
          <p:cNvPr id="60441" name="Freeform 40"/>
          <p:cNvSpPr>
            <a:spLocks/>
          </p:cNvSpPr>
          <p:nvPr/>
        </p:nvSpPr>
        <p:spPr bwMode="auto">
          <a:xfrm>
            <a:off x="1835150" y="4292600"/>
            <a:ext cx="1368425" cy="423863"/>
          </a:xfrm>
          <a:custGeom>
            <a:avLst/>
            <a:gdLst>
              <a:gd name="T0" fmla="*/ 0 w 2169994"/>
              <a:gd name="T1" fmla="*/ 423427 h 429905"/>
              <a:gd name="T2" fmla="*/ 60233 w 2169994"/>
              <a:gd name="T3" fmla="*/ 329333 h 429905"/>
              <a:gd name="T4" fmla="*/ 163490 w 2169994"/>
              <a:gd name="T5" fmla="*/ 235238 h 429905"/>
              <a:gd name="T6" fmla="*/ 395818 w 2169994"/>
              <a:gd name="T7" fmla="*/ 127701 h 429905"/>
              <a:gd name="T8" fmla="*/ 800239 w 2169994"/>
              <a:gd name="T9" fmla="*/ 20164 h 429905"/>
              <a:gd name="T10" fmla="*/ 1075591 w 2169994"/>
              <a:gd name="T11" fmla="*/ 6722 h 429905"/>
              <a:gd name="T12" fmla="*/ 1368152 w 2169994"/>
              <a:gd name="T13" fmla="*/ 6722 h 429905"/>
              <a:gd name="T14" fmla="*/ 1368152 w 2169994"/>
              <a:gd name="T15" fmla="*/ 6722 h 429905"/>
              <a:gd name="T16" fmla="*/ 0 60000 65536"/>
              <a:gd name="T17" fmla="*/ 0 60000 65536"/>
              <a:gd name="T18" fmla="*/ 0 60000 65536"/>
              <a:gd name="T19" fmla="*/ 0 60000 65536"/>
              <a:gd name="T20" fmla="*/ 0 60000 65536"/>
              <a:gd name="T21" fmla="*/ 0 60000 65536"/>
              <a:gd name="T22" fmla="*/ 0 60000 65536"/>
              <a:gd name="T23" fmla="*/ 0 60000 65536"/>
              <a:gd name="T24" fmla="*/ 0 w 2169994"/>
              <a:gd name="T25" fmla="*/ 0 h 429905"/>
              <a:gd name="T26" fmla="*/ 2169994 w 2169994"/>
              <a:gd name="T27" fmla="*/ 429905 h 42990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9994" h="429905">
                <a:moveTo>
                  <a:pt x="0" y="429905"/>
                </a:moveTo>
                <a:cubicBezTo>
                  <a:pt x="26158" y="398060"/>
                  <a:pt x="52316" y="366216"/>
                  <a:pt x="95534" y="334371"/>
                </a:cubicBezTo>
                <a:cubicBezTo>
                  <a:pt x="138752" y="302526"/>
                  <a:pt x="170597" y="272956"/>
                  <a:pt x="259307" y="238837"/>
                </a:cubicBezTo>
                <a:cubicBezTo>
                  <a:pt x="348017" y="204718"/>
                  <a:pt x="459475" y="166049"/>
                  <a:pt x="627797" y="129655"/>
                </a:cubicBezTo>
                <a:cubicBezTo>
                  <a:pt x="796119" y="93261"/>
                  <a:pt x="1089546" y="40944"/>
                  <a:pt x="1269241" y="20472"/>
                </a:cubicBezTo>
                <a:cubicBezTo>
                  <a:pt x="1448936" y="0"/>
                  <a:pt x="1555845" y="9099"/>
                  <a:pt x="1705970" y="6825"/>
                </a:cubicBezTo>
                <a:cubicBezTo>
                  <a:pt x="1856095" y="4551"/>
                  <a:pt x="2169994" y="6825"/>
                  <a:pt x="2169994" y="6825"/>
                </a:cubicBezTo>
              </a:path>
            </a:pathLst>
          </a:custGeom>
          <a:noFill/>
          <a:ln w="9525" cap="flat" cmpd="sng" algn="ctr">
            <a:solidFill>
              <a:schemeClr val="tx1"/>
            </a:solidFill>
            <a:prstDash val="solid"/>
            <a:round/>
            <a:headEnd type="none" w="med" len="med"/>
            <a:tailEnd type="triangle" w="med" len="med"/>
          </a:ln>
        </p:spPr>
        <p:txBody>
          <a:bodyPr/>
          <a:lstStyle/>
          <a:p>
            <a:endParaRPr lang="en-US"/>
          </a:p>
        </p:txBody>
      </p:sp>
      <p:sp>
        <p:nvSpPr>
          <p:cNvPr id="60442" name="Freeform 40"/>
          <p:cNvSpPr>
            <a:spLocks/>
          </p:cNvSpPr>
          <p:nvPr/>
        </p:nvSpPr>
        <p:spPr bwMode="auto">
          <a:xfrm flipV="1">
            <a:off x="1835150" y="4868863"/>
            <a:ext cx="1368425" cy="423862"/>
          </a:xfrm>
          <a:custGeom>
            <a:avLst/>
            <a:gdLst>
              <a:gd name="T0" fmla="*/ 0 w 2169994"/>
              <a:gd name="T1" fmla="*/ 423427 h 429905"/>
              <a:gd name="T2" fmla="*/ 60233 w 2169994"/>
              <a:gd name="T3" fmla="*/ 329333 h 429905"/>
              <a:gd name="T4" fmla="*/ 163490 w 2169994"/>
              <a:gd name="T5" fmla="*/ 235238 h 429905"/>
              <a:gd name="T6" fmla="*/ 395818 w 2169994"/>
              <a:gd name="T7" fmla="*/ 127701 h 429905"/>
              <a:gd name="T8" fmla="*/ 800239 w 2169994"/>
              <a:gd name="T9" fmla="*/ 20164 h 429905"/>
              <a:gd name="T10" fmla="*/ 1075591 w 2169994"/>
              <a:gd name="T11" fmla="*/ 6722 h 429905"/>
              <a:gd name="T12" fmla="*/ 1368152 w 2169994"/>
              <a:gd name="T13" fmla="*/ 6722 h 429905"/>
              <a:gd name="T14" fmla="*/ 1368152 w 2169994"/>
              <a:gd name="T15" fmla="*/ 6722 h 429905"/>
              <a:gd name="T16" fmla="*/ 0 60000 65536"/>
              <a:gd name="T17" fmla="*/ 0 60000 65536"/>
              <a:gd name="T18" fmla="*/ 0 60000 65536"/>
              <a:gd name="T19" fmla="*/ 0 60000 65536"/>
              <a:gd name="T20" fmla="*/ 0 60000 65536"/>
              <a:gd name="T21" fmla="*/ 0 60000 65536"/>
              <a:gd name="T22" fmla="*/ 0 60000 65536"/>
              <a:gd name="T23" fmla="*/ 0 60000 65536"/>
              <a:gd name="T24" fmla="*/ 0 w 2169994"/>
              <a:gd name="T25" fmla="*/ 0 h 429905"/>
              <a:gd name="T26" fmla="*/ 2169994 w 2169994"/>
              <a:gd name="T27" fmla="*/ 429905 h 42990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9994" h="429905">
                <a:moveTo>
                  <a:pt x="0" y="429905"/>
                </a:moveTo>
                <a:cubicBezTo>
                  <a:pt x="26158" y="398060"/>
                  <a:pt x="52316" y="366216"/>
                  <a:pt x="95534" y="334371"/>
                </a:cubicBezTo>
                <a:cubicBezTo>
                  <a:pt x="138752" y="302526"/>
                  <a:pt x="170597" y="272956"/>
                  <a:pt x="259307" y="238837"/>
                </a:cubicBezTo>
                <a:cubicBezTo>
                  <a:pt x="348017" y="204718"/>
                  <a:pt x="459475" y="166049"/>
                  <a:pt x="627797" y="129655"/>
                </a:cubicBezTo>
                <a:cubicBezTo>
                  <a:pt x="796119" y="93261"/>
                  <a:pt x="1089546" y="40944"/>
                  <a:pt x="1269241" y="20472"/>
                </a:cubicBezTo>
                <a:cubicBezTo>
                  <a:pt x="1448936" y="0"/>
                  <a:pt x="1555845" y="9099"/>
                  <a:pt x="1705970" y="6825"/>
                </a:cubicBezTo>
                <a:cubicBezTo>
                  <a:pt x="1856095" y="4551"/>
                  <a:pt x="2169994" y="6825"/>
                  <a:pt x="2169994" y="6825"/>
                </a:cubicBezTo>
              </a:path>
            </a:pathLst>
          </a:custGeom>
          <a:noFill/>
          <a:ln w="9525" cap="flat" cmpd="sng" algn="ctr">
            <a:solidFill>
              <a:schemeClr val="tx1"/>
            </a:solidFill>
            <a:prstDash val="solid"/>
            <a:round/>
            <a:headEnd type="none" w="med" len="med"/>
            <a:tailEnd type="triangle" w="med" len="med"/>
          </a:ln>
        </p:spPr>
        <p:txBody>
          <a:bodyPr/>
          <a:lstStyle/>
          <a:p>
            <a:endParaRPr lang="en-US"/>
          </a:p>
        </p:txBody>
      </p:sp>
      <p:sp>
        <p:nvSpPr>
          <p:cNvPr id="60443" name="Freeform 40"/>
          <p:cNvSpPr>
            <a:spLocks/>
          </p:cNvSpPr>
          <p:nvPr/>
        </p:nvSpPr>
        <p:spPr bwMode="auto">
          <a:xfrm>
            <a:off x="1835150" y="3573463"/>
            <a:ext cx="2808288" cy="1223962"/>
          </a:xfrm>
          <a:custGeom>
            <a:avLst/>
            <a:gdLst>
              <a:gd name="T0" fmla="*/ 0 w 2169994"/>
              <a:gd name="T1" fmla="*/ 1224136 h 429905"/>
              <a:gd name="T2" fmla="*/ 123636 w 2169994"/>
              <a:gd name="T3" fmla="*/ 952107 h 429905"/>
              <a:gd name="T4" fmla="*/ 335584 w 2169994"/>
              <a:gd name="T5" fmla="*/ 680078 h 429905"/>
              <a:gd name="T6" fmla="*/ 812468 w 2169994"/>
              <a:gd name="T7" fmla="*/ 369187 h 429905"/>
              <a:gd name="T8" fmla="*/ 1642596 w 2169994"/>
              <a:gd name="T9" fmla="*/ 58293 h 429905"/>
              <a:gd name="T10" fmla="*/ 2207792 w 2169994"/>
              <a:gd name="T11" fmla="*/ 19434 h 429905"/>
              <a:gd name="T12" fmla="*/ 2808312 w 2169994"/>
              <a:gd name="T13" fmla="*/ 19434 h 429905"/>
              <a:gd name="T14" fmla="*/ 2808312 w 2169994"/>
              <a:gd name="T15" fmla="*/ 19434 h 429905"/>
              <a:gd name="T16" fmla="*/ 0 60000 65536"/>
              <a:gd name="T17" fmla="*/ 0 60000 65536"/>
              <a:gd name="T18" fmla="*/ 0 60000 65536"/>
              <a:gd name="T19" fmla="*/ 0 60000 65536"/>
              <a:gd name="T20" fmla="*/ 0 60000 65536"/>
              <a:gd name="T21" fmla="*/ 0 60000 65536"/>
              <a:gd name="T22" fmla="*/ 0 60000 65536"/>
              <a:gd name="T23" fmla="*/ 0 60000 65536"/>
              <a:gd name="T24" fmla="*/ 0 w 2169994"/>
              <a:gd name="T25" fmla="*/ 0 h 429905"/>
              <a:gd name="T26" fmla="*/ 2169994 w 2169994"/>
              <a:gd name="T27" fmla="*/ 429905 h 42990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9994" h="429905">
                <a:moveTo>
                  <a:pt x="0" y="429905"/>
                </a:moveTo>
                <a:cubicBezTo>
                  <a:pt x="26158" y="398060"/>
                  <a:pt x="52316" y="366216"/>
                  <a:pt x="95534" y="334371"/>
                </a:cubicBezTo>
                <a:cubicBezTo>
                  <a:pt x="138752" y="302526"/>
                  <a:pt x="170597" y="272956"/>
                  <a:pt x="259307" y="238837"/>
                </a:cubicBezTo>
                <a:cubicBezTo>
                  <a:pt x="348017" y="204718"/>
                  <a:pt x="459475" y="166049"/>
                  <a:pt x="627797" y="129655"/>
                </a:cubicBezTo>
                <a:cubicBezTo>
                  <a:pt x="796119" y="93261"/>
                  <a:pt x="1089546" y="40944"/>
                  <a:pt x="1269241" y="20472"/>
                </a:cubicBezTo>
                <a:cubicBezTo>
                  <a:pt x="1448936" y="0"/>
                  <a:pt x="1555845" y="9099"/>
                  <a:pt x="1705970" y="6825"/>
                </a:cubicBezTo>
                <a:cubicBezTo>
                  <a:pt x="1856095" y="4551"/>
                  <a:pt x="2169994" y="6825"/>
                  <a:pt x="2169994" y="6825"/>
                </a:cubicBezTo>
              </a:path>
            </a:pathLst>
          </a:custGeom>
          <a:noFill/>
          <a:ln w="9525" cap="flat" cmpd="sng" algn="ctr">
            <a:solidFill>
              <a:schemeClr val="tx1"/>
            </a:solidFill>
            <a:prstDash val="solid"/>
            <a:round/>
            <a:headEnd type="none" w="med" len="med"/>
            <a:tailEnd type="triangle" w="med" len="med"/>
          </a:ln>
        </p:spPr>
        <p:txBody>
          <a:bodyPr/>
          <a:lstStyle/>
          <a:p>
            <a:endParaRPr lang="en-US"/>
          </a:p>
        </p:txBody>
      </p:sp>
      <p:sp>
        <p:nvSpPr>
          <p:cNvPr id="104" name="Text Box 19"/>
          <p:cNvSpPr txBox="1">
            <a:spLocks noChangeArrowheads="1"/>
          </p:cNvSpPr>
          <p:nvPr/>
        </p:nvSpPr>
        <p:spPr bwMode="auto">
          <a:xfrm rot="20629879">
            <a:off x="2311400" y="3400425"/>
            <a:ext cx="1944688" cy="584200"/>
          </a:xfrm>
          <a:prstGeom prst="rect">
            <a:avLst/>
          </a:prstGeom>
          <a:noFill/>
          <a:ln w="9525">
            <a:noFill/>
            <a:miter lim="800000"/>
            <a:headEnd/>
            <a:tailEnd/>
          </a:ln>
          <a:effectLst/>
        </p:spPr>
        <p:txBody>
          <a:bodyPr>
            <a:spAutoFit/>
          </a:bodyPr>
          <a:lstStyle/>
          <a:p>
            <a:pPr algn="ctr" eaLnBrk="0" hangingPunct="0">
              <a:defRPr/>
            </a:pPr>
            <a:r>
              <a:rPr lang="ka-GE" sz="1600" dirty="0">
                <a:solidFill>
                  <a:schemeClr val="accent2">
                    <a:lumMod val="50000"/>
                  </a:schemeClr>
                </a:solidFill>
                <a:effectLst>
                  <a:outerShdw blurRad="38100" dist="38100" dir="2700000" algn="tl">
                    <a:srgbClr val="000000">
                      <a:alpha val="43137"/>
                    </a:srgbClr>
                  </a:outerShdw>
                </a:effectLst>
              </a:rPr>
              <a:t>სადაზღვევო პრემია</a:t>
            </a:r>
            <a:endParaRPr lang="en-US" sz="1600" dirty="0">
              <a:solidFill>
                <a:schemeClr val="accent2">
                  <a:lumMod val="50000"/>
                </a:schemeClr>
              </a:solidFill>
              <a:effectLst>
                <a:outerShdw blurRad="38100" dist="38100" dir="2700000" algn="tl">
                  <a:srgbClr val="000000">
                    <a:alpha val="43137"/>
                  </a:srgbClr>
                </a:outerShdw>
              </a:effectLst>
            </a:endParaRPr>
          </a:p>
        </p:txBody>
      </p:sp>
      <p:sp>
        <p:nvSpPr>
          <p:cNvPr id="105" name="Text Box 12"/>
          <p:cNvSpPr txBox="1">
            <a:spLocks noChangeArrowheads="1"/>
          </p:cNvSpPr>
          <p:nvPr/>
        </p:nvSpPr>
        <p:spPr bwMode="auto">
          <a:xfrm>
            <a:off x="1331913" y="4149725"/>
            <a:ext cx="1676400" cy="584200"/>
          </a:xfrm>
          <a:prstGeom prst="rect">
            <a:avLst/>
          </a:prstGeom>
          <a:noFill/>
          <a:ln w="9525">
            <a:noFill/>
            <a:miter lim="800000"/>
            <a:headEnd/>
            <a:tailEnd/>
          </a:ln>
          <a:effectLst/>
        </p:spPr>
        <p:txBody>
          <a:bodyPr>
            <a:spAutoFit/>
          </a:bodyPr>
          <a:lstStyle/>
          <a:p>
            <a:pPr algn="ctr" eaLnBrk="0" hangingPunct="0">
              <a:defRPr/>
            </a:pPr>
            <a:r>
              <a:rPr lang="ka-GE" sz="1600" dirty="0">
                <a:solidFill>
                  <a:schemeClr val="accent2">
                    <a:lumMod val="50000"/>
                  </a:schemeClr>
                </a:solidFill>
                <a:effectLst>
                  <a:outerShdw blurRad="38100" dist="38100" dir="2700000" algn="tl">
                    <a:srgbClr val="000000"/>
                  </a:outerShdw>
                </a:effectLst>
                <a:latin typeface="Garamond" pitchFamily="18" charset="0"/>
              </a:rPr>
              <a:t>ჯიბიდან გადახდა</a:t>
            </a:r>
            <a:endParaRPr lang="en-US" sz="1600" b="0" dirty="0">
              <a:solidFill>
                <a:schemeClr val="accent2">
                  <a:lumMod val="50000"/>
                </a:schemeClr>
              </a:solidFill>
              <a:effectLst>
                <a:outerShdw blurRad="38100" dist="38100" dir="2700000" algn="tl">
                  <a:srgbClr val="000000"/>
                </a:outerShdw>
              </a:effectLst>
              <a:latin typeface="Garamond" pitchFamily="18" charset="0"/>
            </a:endParaRPr>
          </a:p>
        </p:txBody>
      </p:sp>
      <p:sp>
        <p:nvSpPr>
          <p:cNvPr id="106" name="Text Box 12"/>
          <p:cNvSpPr txBox="1">
            <a:spLocks noChangeArrowheads="1"/>
          </p:cNvSpPr>
          <p:nvPr/>
        </p:nvSpPr>
        <p:spPr bwMode="auto">
          <a:xfrm>
            <a:off x="1403350" y="4932363"/>
            <a:ext cx="1676400" cy="584200"/>
          </a:xfrm>
          <a:prstGeom prst="rect">
            <a:avLst/>
          </a:prstGeom>
          <a:noFill/>
          <a:ln w="9525">
            <a:noFill/>
            <a:miter lim="800000"/>
            <a:headEnd/>
            <a:tailEnd/>
          </a:ln>
          <a:effectLst/>
        </p:spPr>
        <p:txBody>
          <a:bodyPr>
            <a:spAutoFit/>
          </a:bodyPr>
          <a:lstStyle/>
          <a:p>
            <a:pPr algn="ctr" eaLnBrk="0" hangingPunct="0">
              <a:defRPr/>
            </a:pPr>
            <a:r>
              <a:rPr lang="ka-GE" sz="1600" dirty="0">
                <a:solidFill>
                  <a:schemeClr val="accent2">
                    <a:lumMod val="50000"/>
                  </a:schemeClr>
                </a:solidFill>
                <a:effectLst>
                  <a:outerShdw blurRad="38100" dist="38100" dir="2700000" algn="tl">
                    <a:srgbClr val="000000"/>
                  </a:outerShdw>
                </a:effectLst>
                <a:latin typeface="Garamond" pitchFamily="18" charset="0"/>
              </a:rPr>
              <a:t>ჯიბიდან გადახდა</a:t>
            </a:r>
            <a:endParaRPr lang="en-US" sz="1600" b="0" dirty="0">
              <a:solidFill>
                <a:schemeClr val="accent2">
                  <a:lumMod val="50000"/>
                </a:schemeClr>
              </a:solidFill>
              <a:effectLst>
                <a:outerShdw blurRad="38100" dist="38100" dir="2700000" algn="tl">
                  <a:srgbClr val="000000"/>
                </a:outerShdw>
              </a:effectLst>
              <a:latin typeface="Garamond" pitchFamily="18" charset="0"/>
            </a:endParaRPr>
          </a:p>
        </p:txBody>
      </p:sp>
      <p:sp>
        <p:nvSpPr>
          <p:cNvPr id="108" name="AutoShape 17"/>
          <p:cNvSpPr>
            <a:spLocks noChangeArrowheads="1"/>
          </p:cNvSpPr>
          <p:nvPr/>
        </p:nvSpPr>
        <p:spPr bwMode="auto">
          <a:xfrm>
            <a:off x="6875463" y="5359401"/>
            <a:ext cx="2017712" cy="1093936"/>
          </a:xfrm>
          <a:prstGeom prst="roundRect">
            <a:avLst>
              <a:gd name="adj" fmla="val 16667"/>
            </a:avLst>
          </a:prstGeom>
          <a:gradFill flip="none" rotWithShape="1">
            <a:gsLst>
              <a:gs pos="0">
                <a:srgbClr val="FF0000">
                  <a:shade val="30000"/>
                  <a:satMod val="115000"/>
                </a:srgbClr>
              </a:gs>
              <a:gs pos="50000">
                <a:srgbClr val="FF0000">
                  <a:shade val="67500"/>
                  <a:satMod val="115000"/>
                </a:srgbClr>
              </a:gs>
              <a:gs pos="100000">
                <a:srgbClr val="FF0000">
                  <a:shade val="100000"/>
                  <a:satMod val="115000"/>
                </a:srgbClr>
              </a:gs>
            </a:gsLst>
            <a:lin ang="2700000" scaled="1"/>
            <a:tileRect/>
          </a:gradFill>
          <a:ln w="9525">
            <a:solidFill>
              <a:schemeClr val="tx1"/>
            </a:solidFill>
            <a:round/>
            <a:headEnd/>
            <a:tailEnd/>
          </a:ln>
          <a:effectLst/>
        </p:spPr>
        <p:txBody>
          <a:bodyPr wrap="none" anchor="ctr"/>
          <a:lstStyle/>
          <a:p>
            <a:pPr algn="ctr" eaLnBrk="0" hangingPunct="0">
              <a:defRPr/>
            </a:pPr>
            <a:r>
              <a:rPr lang="ka-GE" dirty="0">
                <a:solidFill>
                  <a:srgbClr val="000000"/>
                </a:solidFill>
                <a:effectLst>
                  <a:outerShdw blurRad="38100" dist="38100" dir="2700000" algn="tl">
                    <a:srgbClr val="FFFFFF"/>
                  </a:outerShdw>
                </a:effectLst>
                <a:cs typeface="Times New Roman" pitchFamily="18" charset="0"/>
              </a:rPr>
              <a:t>ავტონომიური </a:t>
            </a:r>
          </a:p>
          <a:p>
            <a:pPr algn="ctr" eaLnBrk="0" hangingPunct="0">
              <a:defRPr/>
            </a:pPr>
            <a:r>
              <a:rPr lang="ka-GE" dirty="0">
                <a:solidFill>
                  <a:srgbClr val="000000"/>
                </a:solidFill>
                <a:effectLst>
                  <a:outerShdw blurRad="38100" dist="38100" dir="2700000" algn="tl">
                    <a:srgbClr val="FFFFFF"/>
                  </a:outerShdw>
                </a:effectLst>
                <a:cs typeface="Times New Roman" pitchFamily="18" charset="0"/>
              </a:rPr>
              <a:t>რესპუბლიკები/ </a:t>
            </a:r>
          </a:p>
          <a:p>
            <a:pPr algn="ctr" eaLnBrk="0" hangingPunct="0">
              <a:defRPr/>
            </a:pPr>
            <a:r>
              <a:rPr lang="ka-GE" dirty="0">
                <a:effectLst>
                  <a:outerShdw blurRad="38100" dist="38100" dir="2700000" algn="tl">
                    <a:srgbClr val="000000">
                      <a:alpha val="43137"/>
                    </a:srgbClr>
                  </a:outerShdw>
                </a:effectLst>
              </a:rPr>
              <a:t>ადგილობრივი </a:t>
            </a:r>
          </a:p>
          <a:p>
            <a:pPr algn="ctr" eaLnBrk="0" hangingPunct="0">
              <a:defRPr/>
            </a:pPr>
            <a:r>
              <a:rPr lang="ka-GE" dirty="0">
                <a:effectLst>
                  <a:outerShdw blurRad="38100" dist="38100" dir="2700000" algn="tl">
                    <a:srgbClr val="000000">
                      <a:alpha val="43137"/>
                    </a:srgbClr>
                  </a:outerShdw>
                </a:effectLst>
              </a:rPr>
              <a:t>ორგანოები</a:t>
            </a:r>
            <a:endParaRPr lang="en-US" dirty="0">
              <a:effectLst>
                <a:outerShdw blurRad="38100" dist="38100" dir="2700000" algn="tl">
                  <a:srgbClr val="000000">
                    <a:alpha val="43137"/>
                  </a:srgbClr>
                </a:outerShdw>
              </a:effectLst>
            </a:endParaRPr>
          </a:p>
        </p:txBody>
      </p:sp>
      <p:cxnSp>
        <p:nvCxnSpPr>
          <p:cNvPr id="60448" name="Straight Arrow Connector 117"/>
          <p:cNvCxnSpPr>
            <a:cxnSpLocks noChangeShapeType="1"/>
          </p:cNvCxnSpPr>
          <p:nvPr/>
        </p:nvCxnSpPr>
        <p:spPr bwMode="auto">
          <a:xfrm flipH="1">
            <a:off x="6011863" y="5805488"/>
            <a:ext cx="863600" cy="0"/>
          </a:xfrm>
          <a:prstGeom prst="straightConnector1">
            <a:avLst/>
          </a:prstGeom>
          <a:noFill/>
          <a:ln w="9525" algn="ctr">
            <a:solidFill>
              <a:schemeClr val="tx1"/>
            </a:solidFill>
            <a:round/>
            <a:headEnd/>
            <a:tailEnd type="arrow" w="med" len="med"/>
          </a:ln>
        </p:spPr>
      </p:cxnSp>
      <p:sp>
        <p:nvSpPr>
          <p:cNvPr id="37" name="Freeform 40"/>
          <p:cNvSpPr>
            <a:spLocks/>
          </p:cNvSpPr>
          <p:nvPr/>
        </p:nvSpPr>
        <p:spPr bwMode="auto">
          <a:xfrm flipH="1">
            <a:off x="6734174" y="3537743"/>
            <a:ext cx="1725614" cy="1978819"/>
          </a:xfrm>
          <a:custGeom>
            <a:avLst/>
            <a:gdLst>
              <a:gd name="T0" fmla="*/ 0 w 2169994"/>
              <a:gd name="T1" fmla="*/ 1224136 h 429905"/>
              <a:gd name="T2" fmla="*/ 123636 w 2169994"/>
              <a:gd name="T3" fmla="*/ 952107 h 429905"/>
              <a:gd name="T4" fmla="*/ 335584 w 2169994"/>
              <a:gd name="T5" fmla="*/ 680078 h 429905"/>
              <a:gd name="T6" fmla="*/ 812468 w 2169994"/>
              <a:gd name="T7" fmla="*/ 369187 h 429905"/>
              <a:gd name="T8" fmla="*/ 1642596 w 2169994"/>
              <a:gd name="T9" fmla="*/ 58293 h 429905"/>
              <a:gd name="T10" fmla="*/ 2207792 w 2169994"/>
              <a:gd name="T11" fmla="*/ 19434 h 429905"/>
              <a:gd name="T12" fmla="*/ 2808312 w 2169994"/>
              <a:gd name="T13" fmla="*/ 19434 h 429905"/>
              <a:gd name="T14" fmla="*/ 2808312 w 2169994"/>
              <a:gd name="T15" fmla="*/ 19434 h 429905"/>
              <a:gd name="T16" fmla="*/ 0 60000 65536"/>
              <a:gd name="T17" fmla="*/ 0 60000 65536"/>
              <a:gd name="T18" fmla="*/ 0 60000 65536"/>
              <a:gd name="T19" fmla="*/ 0 60000 65536"/>
              <a:gd name="T20" fmla="*/ 0 60000 65536"/>
              <a:gd name="T21" fmla="*/ 0 60000 65536"/>
              <a:gd name="T22" fmla="*/ 0 60000 65536"/>
              <a:gd name="T23" fmla="*/ 0 60000 65536"/>
              <a:gd name="T24" fmla="*/ 0 w 2169994"/>
              <a:gd name="T25" fmla="*/ 0 h 429905"/>
              <a:gd name="T26" fmla="*/ 2169994 w 2169994"/>
              <a:gd name="T27" fmla="*/ 429905 h 42990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9994" h="429905">
                <a:moveTo>
                  <a:pt x="0" y="429905"/>
                </a:moveTo>
                <a:cubicBezTo>
                  <a:pt x="26158" y="398060"/>
                  <a:pt x="52316" y="366216"/>
                  <a:pt x="95534" y="334371"/>
                </a:cubicBezTo>
                <a:cubicBezTo>
                  <a:pt x="138752" y="302526"/>
                  <a:pt x="170597" y="272956"/>
                  <a:pt x="259307" y="238837"/>
                </a:cubicBezTo>
                <a:cubicBezTo>
                  <a:pt x="348017" y="204718"/>
                  <a:pt x="459475" y="166049"/>
                  <a:pt x="627797" y="129655"/>
                </a:cubicBezTo>
                <a:cubicBezTo>
                  <a:pt x="796119" y="93261"/>
                  <a:pt x="1089546" y="40944"/>
                  <a:pt x="1269241" y="20472"/>
                </a:cubicBezTo>
                <a:cubicBezTo>
                  <a:pt x="1448936" y="0"/>
                  <a:pt x="1555845" y="9099"/>
                  <a:pt x="1705970" y="6825"/>
                </a:cubicBezTo>
                <a:cubicBezTo>
                  <a:pt x="1856095" y="4551"/>
                  <a:pt x="2169994" y="6825"/>
                  <a:pt x="2169994" y="6825"/>
                </a:cubicBezTo>
              </a:path>
            </a:pathLst>
          </a:custGeom>
          <a:noFill/>
          <a:ln w="9525" cap="flat" cmpd="sng" algn="ctr">
            <a:solidFill>
              <a:schemeClr val="tx1"/>
            </a:solidFill>
            <a:prstDash val="solid"/>
            <a:round/>
            <a:headEnd type="none" w="med" len="med"/>
            <a:tailEnd type="triangle" w="med" len="med"/>
          </a:ln>
        </p:spPr>
        <p:txBody>
          <a:bodyPr/>
          <a:lstStyle/>
          <a:p>
            <a:endParaRPr lang="en-US"/>
          </a:p>
        </p:txBody>
      </p:sp>
      <p:cxnSp>
        <p:nvCxnSpPr>
          <p:cNvPr id="3" name="Straight Connector 2"/>
          <p:cNvCxnSpPr/>
          <p:nvPr/>
        </p:nvCxnSpPr>
        <p:spPr bwMode="auto">
          <a:xfrm flipV="1">
            <a:off x="7596981" y="4437063"/>
            <a:ext cx="0" cy="107949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 name="Straight Connector 4"/>
          <p:cNvCxnSpPr/>
          <p:nvPr/>
        </p:nvCxnSpPr>
        <p:spPr bwMode="auto">
          <a:xfrm flipH="1">
            <a:off x="6443663" y="4437112"/>
            <a:ext cx="115331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 name="Straight Connector 38"/>
          <p:cNvCxnSpPr/>
          <p:nvPr/>
        </p:nvCxnSpPr>
        <p:spPr bwMode="auto">
          <a:xfrm flipH="1">
            <a:off x="6444208" y="5085184"/>
            <a:ext cx="1153318"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259357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Line 51"/>
          <p:cNvSpPr>
            <a:spLocks noChangeShapeType="1"/>
          </p:cNvSpPr>
          <p:nvPr/>
        </p:nvSpPr>
        <p:spPr bwMode="auto">
          <a:xfrm rot="16200000">
            <a:off x="6603752" y="2343084"/>
            <a:ext cx="1955933" cy="0"/>
          </a:xfrm>
          <a:prstGeom prst="line">
            <a:avLst/>
          </a:prstGeom>
          <a:noFill/>
          <a:ln w="9525">
            <a:solidFill>
              <a:schemeClr val="accent5">
                <a:lumMod val="50000"/>
              </a:schemeClr>
            </a:solidFill>
            <a:prstDash val="sysDash"/>
            <a:round/>
            <a:headEnd type="triangle" w="med" len="med"/>
            <a:tailEnd type="none" w="med" len="med"/>
          </a:ln>
        </p:spPr>
        <p:txBody>
          <a:bodyPr/>
          <a:lstStyle/>
          <a:p>
            <a:endParaRPr lang="en-US"/>
          </a:p>
        </p:txBody>
      </p:sp>
      <p:sp>
        <p:nvSpPr>
          <p:cNvPr id="34817" name="Rectangle 2"/>
          <p:cNvSpPr>
            <a:spLocks noChangeArrowheads="1"/>
          </p:cNvSpPr>
          <p:nvPr/>
        </p:nvSpPr>
        <p:spPr bwMode="auto">
          <a:xfrm>
            <a:off x="33338" y="946150"/>
            <a:ext cx="9144000" cy="0"/>
          </a:xfrm>
          <a:prstGeom prst="rect">
            <a:avLst/>
          </a:prstGeom>
          <a:noFill/>
          <a:ln w="9525">
            <a:noFill/>
            <a:miter lim="800000"/>
            <a:headEnd/>
            <a:tailEnd/>
          </a:ln>
        </p:spPr>
        <p:txBody>
          <a:bodyPr wrap="none" anchor="ctr">
            <a:spAutoFit/>
          </a:bodyPr>
          <a:lstStyle/>
          <a:p>
            <a:endParaRPr lang="en-US"/>
          </a:p>
        </p:txBody>
      </p:sp>
      <p:sp>
        <p:nvSpPr>
          <p:cNvPr id="34818" name="Rectangle 3"/>
          <p:cNvSpPr>
            <a:spLocks noChangeArrowheads="1"/>
          </p:cNvSpPr>
          <p:nvPr/>
        </p:nvSpPr>
        <p:spPr bwMode="auto">
          <a:xfrm>
            <a:off x="33338" y="946150"/>
            <a:ext cx="9144000" cy="0"/>
          </a:xfrm>
          <a:prstGeom prst="rect">
            <a:avLst/>
          </a:prstGeom>
          <a:noFill/>
          <a:ln w="9525">
            <a:noFill/>
            <a:miter lim="800000"/>
            <a:headEnd/>
            <a:tailEnd/>
          </a:ln>
        </p:spPr>
        <p:txBody>
          <a:bodyPr wrap="none" anchor="ctr">
            <a:spAutoFit/>
          </a:bodyPr>
          <a:lstStyle/>
          <a:p>
            <a:endParaRPr lang="en-US"/>
          </a:p>
        </p:txBody>
      </p:sp>
      <p:sp>
        <p:nvSpPr>
          <p:cNvPr id="321541" name="Text Box 5"/>
          <p:cNvSpPr txBox="1">
            <a:spLocks noChangeArrowheads="1"/>
          </p:cNvSpPr>
          <p:nvPr/>
        </p:nvSpPr>
        <p:spPr bwMode="auto">
          <a:xfrm>
            <a:off x="2051050" y="971550"/>
            <a:ext cx="3817094" cy="369888"/>
          </a:xfrm>
          <a:prstGeom prst="rect">
            <a:avLst/>
          </a:prstGeom>
          <a:noFill/>
          <a:ln w="9525">
            <a:solidFill>
              <a:srgbClr val="000000"/>
            </a:solidFill>
            <a:miter lim="800000"/>
            <a:headEnd/>
            <a:tailEnd/>
          </a:ln>
        </p:spPr>
        <p:txBody>
          <a:bodyPr lIns="82296" tIns="41148" rIns="82296" bIns="41148"/>
          <a:lstStyle/>
          <a:p>
            <a:pPr algn="ctr">
              <a:defRPr/>
            </a:pPr>
            <a:r>
              <a:rPr lang="ka-GE" sz="1000">
                <a:solidFill>
                  <a:srgbClr val="000000"/>
                </a:solidFill>
                <a:effectLst>
                  <a:outerShdw blurRad="38100" dist="38100" dir="2700000" algn="tl">
                    <a:srgbClr val="FFFFFF"/>
                  </a:outerShdw>
                </a:effectLst>
                <a:cs typeface="Times New Roman" pitchFamily="18" charset="0"/>
              </a:rPr>
              <a:t>სახელმწიფო ბიუჯეტი</a:t>
            </a:r>
            <a:endParaRPr lang="en-GB" sz="1000">
              <a:effectLst>
                <a:outerShdw blurRad="38100" dist="38100" dir="2700000" algn="tl">
                  <a:srgbClr val="000000"/>
                </a:outerShdw>
              </a:effectLst>
            </a:endParaRPr>
          </a:p>
        </p:txBody>
      </p:sp>
      <p:sp>
        <p:nvSpPr>
          <p:cNvPr id="321542" name="Text Box 6"/>
          <p:cNvSpPr txBox="1">
            <a:spLocks noChangeArrowheads="1"/>
          </p:cNvSpPr>
          <p:nvPr/>
        </p:nvSpPr>
        <p:spPr bwMode="auto">
          <a:xfrm>
            <a:off x="2847975" y="5110163"/>
            <a:ext cx="1457325" cy="406400"/>
          </a:xfrm>
          <a:prstGeom prst="rect">
            <a:avLst/>
          </a:prstGeom>
          <a:noFill/>
          <a:ln w="9525">
            <a:solidFill>
              <a:schemeClr val="bg2"/>
            </a:solidFill>
            <a:miter lim="800000"/>
            <a:headEnd/>
            <a:tailEnd/>
          </a:ln>
        </p:spPr>
        <p:txBody>
          <a:bodyPr lIns="82296" tIns="41148" rIns="82296" bIns="41148"/>
          <a:lstStyle/>
          <a:p>
            <a:pPr algn="ctr">
              <a:defRPr/>
            </a:pPr>
            <a:r>
              <a:rPr lang="ka-GE" sz="1000">
                <a:solidFill>
                  <a:srgbClr val="000000"/>
                </a:solidFill>
                <a:effectLst>
                  <a:outerShdw blurRad="38100" dist="38100" dir="2700000" algn="tl">
                    <a:srgbClr val="FFFFFF"/>
                  </a:outerShdw>
                </a:effectLst>
                <a:cs typeface="Times New Roman" pitchFamily="18" charset="0"/>
              </a:rPr>
              <a:t>ამბულატორიული მომსახურება</a:t>
            </a:r>
            <a:endParaRPr lang="en-GB" sz="1000">
              <a:effectLst>
                <a:outerShdw blurRad="38100" dist="38100" dir="2700000" algn="tl">
                  <a:srgbClr val="000000"/>
                </a:outerShdw>
              </a:effectLst>
            </a:endParaRPr>
          </a:p>
        </p:txBody>
      </p:sp>
      <p:sp>
        <p:nvSpPr>
          <p:cNvPr id="321543" name="Text Box 7"/>
          <p:cNvSpPr txBox="1">
            <a:spLocks noChangeArrowheads="1"/>
          </p:cNvSpPr>
          <p:nvPr/>
        </p:nvSpPr>
        <p:spPr bwMode="auto">
          <a:xfrm>
            <a:off x="3598863" y="4575175"/>
            <a:ext cx="1463675" cy="406400"/>
          </a:xfrm>
          <a:prstGeom prst="rect">
            <a:avLst/>
          </a:prstGeom>
          <a:noFill/>
          <a:ln w="9525">
            <a:solidFill>
              <a:schemeClr val="bg2"/>
            </a:solidFill>
            <a:miter lim="800000"/>
            <a:headEnd/>
            <a:tailEnd/>
          </a:ln>
        </p:spPr>
        <p:txBody>
          <a:bodyPr lIns="82296" tIns="41148" rIns="82296" bIns="41148"/>
          <a:lstStyle/>
          <a:p>
            <a:pPr algn="ctr">
              <a:defRPr/>
            </a:pPr>
            <a:r>
              <a:rPr lang="ka-GE" sz="1000">
                <a:solidFill>
                  <a:srgbClr val="000000"/>
                </a:solidFill>
                <a:effectLst>
                  <a:outerShdw blurRad="38100" dist="38100" dir="2700000" algn="tl">
                    <a:srgbClr val="FFFFFF"/>
                  </a:outerShdw>
                </a:effectLst>
                <a:cs typeface="Times New Roman" pitchFamily="18" charset="0"/>
              </a:rPr>
              <a:t>ჰოსპიტალური მომსახურება</a:t>
            </a:r>
            <a:endParaRPr lang="en-GB" sz="1000">
              <a:effectLst>
                <a:outerShdw blurRad="38100" dist="38100" dir="2700000" algn="tl">
                  <a:srgbClr val="000000"/>
                </a:outerShdw>
              </a:effectLst>
            </a:endParaRPr>
          </a:p>
        </p:txBody>
      </p:sp>
      <p:sp>
        <p:nvSpPr>
          <p:cNvPr id="321544" name="Text Box 8"/>
          <p:cNvSpPr txBox="1">
            <a:spLocks noChangeArrowheads="1"/>
          </p:cNvSpPr>
          <p:nvPr/>
        </p:nvSpPr>
        <p:spPr bwMode="auto">
          <a:xfrm>
            <a:off x="4502150" y="4076700"/>
            <a:ext cx="1447800" cy="396875"/>
          </a:xfrm>
          <a:prstGeom prst="rect">
            <a:avLst/>
          </a:prstGeom>
          <a:noFill/>
          <a:ln w="9525">
            <a:solidFill>
              <a:schemeClr val="bg2"/>
            </a:solidFill>
            <a:miter lim="800000"/>
            <a:headEnd/>
            <a:tailEnd/>
          </a:ln>
        </p:spPr>
        <p:txBody>
          <a:bodyPr lIns="82296" tIns="41148" rIns="82296" bIns="41148"/>
          <a:lstStyle/>
          <a:p>
            <a:pPr algn="ctr">
              <a:defRPr/>
            </a:pPr>
            <a:r>
              <a:rPr lang="ka-GE" sz="1000">
                <a:solidFill>
                  <a:srgbClr val="000000"/>
                </a:solidFill>
                <a:effectLst>
                  <a:outerShdw blurRad="38100" dist="38100" dir="2700000" algn="tl">
                    <a:srgbClr val="FFFFFF"/>
                  </a:outerShdw>
                </a:effectLst>
                <a:cs typeface="Times New Roman" pitchFamily="18" charset="0"/>
              </a:rPr>
              <a:t>სამკურნალწამლო საშუალებები</a:t>
            </a:r>
            <a:endParaRPr lang="en-GB" sz="1000">
              <a:effectLst>
                <a:outerShdw blurRad="38100" dist="38100" dir="2700000" algn="tl">
                  <a:srgbClr val="000000"/>
                </a:outerShdw>
              </a:effectLst>
            </a:endParaRPr>
          </a:p>
        </p:txBody>
      </p:sp>
      <p:sp>
        <p:nvSpPr>
          <p:cNvPr id="321545" name="Text Box 9"/>
          <p:cNvSpPr txBox="1">
            <a:spLocks noChangeArrowheads="1"/>
          </p:cNvSpPr>
          <p:nvPr/>
        </p:nvSpPr>
        <p:spPr bwMode="auto">
          <a:xfrm>
            <a:off x="3851921" y="1844675"/>
            <a:ext cx="1875780" cy="869950"/>
          </a:xfrm>
          <a:prstGeom prst="rect">
            <a:avLst/>
          </a:prstGeom>
          <a:noFill/>
          <a:ln w="9525">
            <a:solidFill>
              <a:srgbClr val="000000"/>
            </a:solidFill>
            <a:miter lim="800000"/>
            <a:headEnd/>
            <a:tailEnd/>
          </a:ln>
        </p:spPr>
        <p:txBody>
          <a:bodyPr lIns="82296" tIns="41148" rIns="82296" bIns="41148"/>
          <a:lstStyle/>
          <a:p>
            <a:pPr algn="ctr">
              <a:defRPr/>
            </a:pPr>
            <a:r>
              <a:rPr lang="ka-GE" sz="1000" dirty="0">
                <a:solidFill>
                  <a:srgbClr val="000000"/>
                </a:solidFill>
                <a:effectLst>
                  <a:outerShdw blurRad="38100" dist="38100" dir="2700000" algn="tl">
                    <a:srgbClr val="FFFFFF"/>
                  </a:outerShdw>
                </a:effectLst>
                <a:cs typeface="Times New Roman" pitchFamily="18" charset="0"/>
              </a:rPr>
              <a:t>სოციალური მომსახურების სააგენტო</a:t>
            </a:r>
          </a:p>
          <a:p>
            <a:pPr algn="ctr">
              <a:defRPr/>
            </a:pPr>
            <a:r>
              <a:rPr lang="ka-GE" sz="1000" dirty="0">
                <a:solidFill>
                  <a:srgbClr val="000000"/>
                </a:solidFill>
                <a:effectLst>
                  <a:outerShdw blurRad="38100" dist="38100" dir="2700000" algn="tl">
                    <a:srgbClr val="FFFFFF"/>
                  </a:outerShdw>
                </a:effectLst>
                <a:cs typeface="Times New Roman" pitchFamily="18" charset="0"/>
              </a:rPr>
              <a:t>რეგიონული ფილიალები</a:t>
            </a:r>
            <a:endParaRPr lang="ru-RU" sz="1000" dirty="0">
              <a:effectLst>
                <a:outerShdw blurRad="38100" dist="38100" dir="2700000" algn="tl">
                  <a:srgbClr val="000000"/>
                </a:outerShdw>
              </a:effectLst>
            </a:endParaRPr>
          </a:p>
        </p:txBody>
      </p:sp>
      <p:sp>
        <p:nvSpPr>
          <p:cNvPr id="321546" name="Text Box 10"/>
          <p:cNvSpPr txBox="1">
            <a:spLocks noChangeArrowheads="1"/>
          </p:cNvSpPr>
          <p:nvPr/>
        </p:nvSpPr>
        <p:spPr bwMode="auto">
          <a:xfrm>
            <a:off x="0" y="2349500"/>
            <a:ext cx="1368425" cy="579438"/>
          </a:xfrm>
          <a:prstGeom prst="rect">
            <a:avLst/>
          </a:prstGeom>
          <a:noFill/>
          <a:ln w="9525">
            <a:solidFill>
              <a:srgbClr val="000000"/>
            </a:solidFill>
            <a:miter lim="800000"/>
            <a:headEnd/>
            <a:tailEnd/>
          </a:ln>
        </p:spPr>
        <p:txBody>
          <a:bodyPr lIns="82296" tIns="41148" rIns="82296" bIns="41148"/>
          <a:lstStyle/>
          <a:p>
            <a:pPr algn="ctr">
              <a:defRPr/>
            </a:pPr>
            <a:r>
              <a:rPr lang="ka-GE" sz="1000">
                <a:solidFill>
                  <a:srgbClr val="000000"/>
                </a:solidFill>
                <a:effectLst>
                  <a:outerShdw blurRad="38100" dist="38100" dir="2700000" algn="tl">
                    <a:srgbClr val="FFFFFF"/>
                  </a:outerShdw>
                </a:effectLst>
                <a:cs typeface="Times New Roman" pitchFamily="18" charset="0"/>
              </a:rPr>
              <a:t>კერძო სადაზღვევო კომპანიები</a:t>
            </a:r>
            <a:endParaRPr lang="en-GB" sz="1000">
              <a:effectLst>
                <a:outerShdw blurRad="38100" dist="38100" dir="2700000" algn="tl">
                  <a:srgbClr val="000000"/>
                </a:outerShdw>
              </a:effectLst>
            </a:endParaRPr>
          </a:p>
        </p:txBody>
      </p:sp>
      <p:sp>
        <p:nvSpPr>
          <p:cNvPr id="321547" name="Text Box 11"/>
          <p:cNvSpPr txBox="1">
            <a:spLocks noChangeArrowheads="1"/>
          </p:cNvSpPr>
          <p:nvPr/>
        </p:nvSpPr>
        <p:spPr bwMode="auto">
          <a:xfrm>
            <a:off x="5004048" y="5733256"/>
            <a:ext cx="1655763" cy="225425"/>
          </a:xfrm>
          <a:prstGeom prst="rect">
            <a:avLst/>
          </a:prstGeom>
          <a:noFill/>
          <a:ln w="9525">
            <a:noFill/>
            <a:miter lim="800000"/>
            <a:headEnd/>
            <a:tailEnd/>
          </a:ln>
        </p:spPr>
        <p:txBody>
          <a:bodyPr lIns="82296" tIns="41148" rIns="82296" bIns="41148"/>
          <a:lstStyle/>
          <a:p>
            <a:pPr>
              <a:defRPr/>
            </a:pPr>
            <a:r>
              <a:rPr lang="ka-GE" sz="1000" dirty="0">
                <a:solidFill>
                  <a:srgbClr val="000000"/>
                </a:solidFill>
                <a:effectLst>
                  <a:outerShdw blurRad="38100" dist="38100" dir="2700000" algn="tl">
                    <a:srgbClr val="FFFFFF"/>
                  </a:outerShdw>
                </a:effectLst>
                <a:cs typeface="Times New Roman" pitchFamily="18" charset="0"/>
              </a:rPr>
              <a:t>ჯიბიდან გადახდები</a:t>
            </a:r>
            <a:endParaRPr lang="en-GB" sz="1000" dirty="0">
              <a:effectLst>
                <a:outerShdw blurRad="38100" dist="38100" dir="2700000" algn="tl">
                  <a:srgbClr val="000000"/>
                </a:outerShdw>
              </a:effectLst>
            </a:endParaRPr>
          </a:p>
        </p:txBody>
      </p:sp>
      <p:sp>
        <p:nvSpPr>
          <p:cNvPr id="34827" name="Line 12"/>
          <p:cNvSpPr>
            <a:spLocks noChangeShapeType="1"/>
          </p:cNvSpPr>
          <p:nvPr/>
        </p:nvSpPr>
        <p:spPr bwMode="auto">
          <a:xfrm>
            <a:off x="4451350" y="5875685"/>
            <a:ext cx="552698" cy="1587"/>
          </a:xfrm>
          <a:prstGeom prst="line">
            <a:avLst/>
          </a:prstGeom>
          <a:noFill/>
          <a:ln w="9525">
            <a:solidFill>
              <a:srgbClr val="000000"/>
            </a:solidFill>
            <a:round/>
            <a:headEnd/>
            <a:tailEnd type="triangle" w="med" len="med"/>
          </a:ln>
        </p:spPr>
        <p:txBody>
          <a:bodyPr/>
          <a:lstStyle/>
          <a:p>
            <a:endParaRPr lang="en-US"/>
          </a:p>
        </p:txBody>
      </p:sp>
      <p:sp>
        <p:nvSpPr>
          <p:cNvPr id="34828" name="Line 13"/>
          <p:cNvSpPr>
            <a:spLocks noChangeShapeType="1"/>
          </p:cNvSpPr>
          <p:nvPr/>
        </p:nvSpPr>
        <p:spPr bwMode="auto">
          <a:xfrm flipV="1">
            <a:off x="4486523" y="6093296"/>
            <a:ext cx="517525" cy="4762"/>
          </a:xfrm>
          <a:prstGeom prst="line">
            <a:avLst/>
          </a:prstGeom>
          <a:noFill/>
          <a:ln w="9525">
            <a:solidFill>
              <a:srgbClr val="000000"/>
            </a:solidFill>
            <a:prstDash val="lgDash"/>
            <a:round/>
            <a:headEnd/>
            <a:tailEnd type="triangle" w="med" len="med"/>
          </a:ln>
        </p:spPr>
        <p:txBody>
          <a:bodyPr/>
          <a:lstStyle/>
          <a:p>
            <a:endParaRPr lang="en-US"/>
          </a:p>
        </p:txBody>
      </p:sp>
      <p:sp>
        <p:nvSpPr>
          <p:cNvPr id="321550" name="Text Box 14"/>
          <p:cNvSpPr txBox="1">
            <a:spLocks noChangeArrowheads="1"/>
          </p:cNvSpPr>
          <p:nvPr/>
        </p:nvSpPr>
        <p:spPr bwMode="auto">
          <a:xfrm>
            <a:off x="5004048" y="5949280"/>
            <a:ext cx="2025650" cy="176212"/>
          </a:xfrm>
          <a:prstGeom prst="rect">
            <a:avLst/>
          </a:prstGeom>
          <a:noFill/>
          <a:ln w="9525">
            <a:noFill/>
            <a:miter lim="800000"/>
            <a:headEnd/>
            <a:tailEnd/>
          </a:ln>
        </p:spPr>
        <p:txBody>
          <a:bodyPr lIns="82296" tIns="41148" rIns="82296" bIns="41148"/>
          <a:lstStyle/>
          <a:p>
            <a:pPr>
              <a:defRPr/>
            </a:pPr>
            <a:r>
              <a:rPr lang="ka-GE" sz="1000" dirty="0">
                <a:solidFill>
                  <a:srgbClr val="000000"/>
                </a:solidFill>
                <a:effectLst>
                  <a:outerShdw blurRad="38100" dist="38100" dir="2700000" algn="tl">
                    <a:srgbClr val="FFFFFF"/>
                  </a:outerShdw>
                </a:effectLst>
                <a:cs typeface="Times New Roman" pitchFamily="18" charset="0"/>
              </a:rPr>
              <a:t>საბიუჯეტო შემოსავლები</a:t>
            </a:r>
            <a:endParaRPr lang="en-GB" sz="1000" dirty="0">
              <a:effectLst>
                <a:outerShdw blurRad="38100" dist="38100" dir="2700000" algn="tl">
                  <a:srgbClr val="000000"/>
                </a:outerShdw>
              </a:effectLst>
            </a:endParaRPr>
          </a:p>
        </p:txBody>
      </p:sp>
      <p:sp>
        <p:nvSpPr>
          <p:cNvPr id="34830" name="Line 15"/>
          <p:cNvSpPr>
            <a:spLocks noChangeShapeType="1"/>
          </p:cNvSpPr>
          <p:nvPr/>
        </p:nvSpPr>
        <p:spPr bwMode="auto">
          <a:xfrm>
            <a:off x="4176713" y="741363"/>
            <a:ext cx="0" cy="257175"/>
          </a:xfrm>
          <a:prstGeom prst="line">
            <a:avLst/>
          </a:prstGeom>
          <a:noFill/>
          <a:ln w="9525">
            <a:solidFill>
              <a:srgbClr val="000000"/>
            </a:solidFill>
            <a:prstDash val="lgDash"/>
            <a:round/>
            <a:headEnd/>
            <a:tailEnd type="triangle" w="med" len="med"/>
          </a:ln>
        </p:spPr>
        <p:txBody>
          <a:bodyPr/>
          <a:lstStyle/>
          <a:p>
            <a:endParaRPr lang="en-US"/>
          </a:p>
        </p:txBody>
      </p:sp>
      <p:sp>
        <p:nvSpPr>
          <p:cNvPr id="34831" name="Line 16"/>
          <p:cNvSpPr>
            <a:spLocks noChangeShapeType="1"/>
          </p:cNvSpPr>
          <p:nvPr/>
        </p:nvSpPr>
        <p:spPr bwMode="auto">
          <a:xfrm>
            <a:off x="2699792" y="1484313"/>
            <a:ext cx="0" cy="257175"/>
          </a:xfrm>
          <a:prstGeom prst="line">
            <a:avLst/>
          </a:prstGeom>
          <a:noFill/>
          <a:ln w="9525">
            <a:solidFill>
              <a:srgbClr val="000000"/>
            </a:solidFill>
            <a:prstDash val="lgDash"/>
            <a:round/>
            <a:headEnd/>
            <a:tailEnd type="triangle" w="med" len="med"/>
          </a:ln>
        </p:spPr>
        <p:txBody>
          <a:bodyPr/>
          <a:lstStyle/>
          <a:p>
            <a:endParaRPr lang="en-US"/>
          </a:p>
        </p:txBody>
      </p:sp>
      <p:sp>
        <p:nvSpPr>
          <p:cNvPr id="34832" name="Line 17"/>
          <p:cNvSpPr>
            <a:spLocks noChangeShapeType="1"/>
          </p:cNvSpPr>
          <p:nvPr/>
        </p:nvSpPr>
        <p:spPr bwMode="auto">
          <a:xfrm>
            <a:off x="4489698" y="6326088"/>
            <a:ext cx="514350" cy="1588"/>
          </a:xfrm>
          <a:prstGeom prst="line">
            <a:avLst/>
          </a:prstGeom>
          <a:noFill/>
          <a:ln w="12700">
            <a:solidFill>
              <a:schemeClr val="accent2">
                <a:lumMod val="75000"/>
              </a:schemeClr>
            </a:solidFill>
            <a:prstDash val="lgDashDotDot"/>
            <a:round/>
            <a:headEnd/>
            <a:tailEnd type="triangle" w="med" len="med"/>
          </a:ln>
        </p:spPr>
        <p:txBody>
          <a:bodyPr/>
          <a:lstStyle/>
          <a:p>
            <a:endParaRPr lang="en-US"/>
          </a:p>
        </p:txBody>
      </p:sp>
      <p:sp>
        <p:nvSpPr>
          <p:cNvPr id="321554" name="Text Box 18"/>
          <p:cNvSpPr txBox="1">
            <a:spLocks noChangeArrowheads="1"/>
          </p:cNvSpPr>
          <p:nvPr/>
        </p:nvSpPr>
        <p:spPr bwMode="auto">
          <a:xfrm>
            <a:off x="5005611" y="6165304"/>
            <a:ext cx="1798637" cy="306388"/>
          </a:xfrm>
          <a:prstGeom prst="rect">
            <a:avLst/>
          </a:prstGeom>
          <a:noFill/>
          <a:ln w="9525">
            <a:noFill/>
            <a:miter lim="800000"/>
            <a:headEnd/>
            <a:tailEnd/>
          </a:ln>
        </p:spPr>
        <p:txBody>
          <a:bodyPr lIns="82296" tIns="41148" rIns="82296" bIns="41148"/>
          <a:lstStyle/>
          <a:p>
            <a:pPr algn="ctr">
              <a:defRPr/>
            </a:pPr>
            <a:r>
              <a:rPr lang="ka-GE" sz="1000" dirty="0">
                <a:solidFill>
                  <a:srgbClr val="000000"/>
                </a:solidFill>
                <a:effectLst>
                  <a:outerShdw blurRad="38100" dist="38100" dir="2700000" algn="tl">
                    <a:srgbClr val="FFFFFF"/>
                  </a:outerShdw>
                </a:effectLst>
                <a:cs typeface="Times New Roman" pitchFamily="18" charset="0"/>
              </a:rPr>
              <a:t>წინასწარგადახდის სქემები</a:t>
            </a:r>
            <a:endParaRPr lang="en-GB" sz="1000" dirty="0">
              <a:effectLst>
                <a:outerShdw blurRad="38100" dist="38100" dir="2700000" algn="tl">
                  <a:srgbClr val="000000"/>
                </a:outerShdw>
              </a:effectLst>
            </a:endParaRPr>
          </a:p>
        </p:txBody>
      </p:sp>
      <p:sp>
        <p:nvSpPr>
          <p:cNvPr id="321555" name="Text Box 19"/>
          <p:cNvSpPr txBox="1">
            <a:spLocks noChangeArrowheads="1"/>
          </p:cNvSpPr>
          <p:nvPr/>
        </p:nvSpPr>
        <p:spPr bwMode="auto">
          <a:xfrm>
            <a:off x="5416550" y="3321050"/>
            <a:ext cx="2298700" cy="612775"/>
          </a:xfrm>
          <a:prstGeom prst="rect">
            <a:avLst/>
          </a:prstGeom>
          <a:noFill/>
          <a:ln w="9525">
            <a:solidFill>
              <a:srgbClr val="000000"/>
            </a:solidFill>
            <a:miter lim="800000"/>
            <a:headEnd/>
            <a:tailEnd/>
          </a:ln>
        </p:spPr>
        <p:txBody>
          <a:bodyPr lIns="82296" tIns="41148" rIns="82296" bIns="41148"/>
          <a:lstStyle/>
          <a:p>
            <a:pPr algn="ctr">
              <a:defRPr/>
            </a:pPr>
            <a:r>
              <a:rPr lang="ka-GE" sz="1000">
                <a:solidFill>
                  <a:srgbClr val="000000"/>
                </a:solidFill>
                <a:effectLst>
                  <a:outerShdw blurRad="38100" dist="38100" dir="2700000" algn="tl">
                    <a:srgbClr val="FFFFFF"/>
                  </a:outerShdw>
                </a:effectLst>
                <a:cs typeface="Times New Roman" pitchFamily="18" charset="0"/>
              </a:rPr>
              <a:t>საზოგადოებრივი ჯანდაცვა</a:t>
            </a:r>
            <a:endParaRPr lang="en-GB" sz="1000">
              <a:effectLst>
                <a:outerShdw blurRad="38100" dist="38100" dir="2700000" algn="tl">
                  <a:srgbClr val="000000"/>
                </a:outerShdw>
              </a:effectLst>
            </a:endParaRPr>
          </a:p>
        </p:txBody>
      </p:sp>
      <p:sp>
        <p:nvSpPr>
          <p:cNvPr id="321556" name="Text Box 20"/>
          <p:cNvSpPr txBox="1">
            <a:spLocks noChangeArrowheads="1"/>
          </p:cNvSpPr>
          <p:nvPr/>
        </p:nvSpPr>
        <p:spPr bwMode="auto">
          <a:xfrm>
            <a:off x="5964833" y="1844675"/>
            <a:ext cx="1487487" cy="863600"/>
          </a:xfrm>
          <a:prstGeom prst="rect">
            <a:avLst/>
          </a:prstGeom>
          <a:noFill/>
          <a:ln w="9525">
            <a:solidFill>
              <a:srgbClr val="000000"/>
            </a:solidFill>
            <a:miter lim="800000"/>
            <a:headEnd/>
            <a:tailEnd/>
          </a:ln>
        </p:spPr>
        <p:txBody>
          <a:bodyPr lIns="0" tIns="0" rIns="0" bIns="0"/>
          <a:lstStyle/>
          <a:p>
            <a:pPr algn="ctr">
              <a:defRPr/>
            </a:pPr>
            <a:r>
              <a:rPr lang="ka-GE" sz="1000" dirty="0">
                <a:solidFill>
                  <a:srgbClr val="000000"/>
                </a:solidFill>
                <a:effectLst>
                  <a:outerShdw blurRad="38100" dist="38100" dir="2700000" algn="tl">
                    <a:srgbClr val="FFFFFF"/>
                  </a:outerShdw>
                </a:effectLst>
                <a:cs typeface="Times New Roman" pitchFamily="18" charset="0"/>
              </a:rPr>
              <a:t>დაავადებათა კონტროლისა და საზოგადოებრივი ჯანმრთელობის ეროვნული ცენტრი</a:t>
            </a:r>
            <a:endParaRPr lang="en-GB" sz="1000" dirty="0">
              <a:effectLst>
                <a:outerShdw blurRad="38100" dist="38100" dir="2700000" algn="tl">
                  <a:srgbClr val="000000"/>
                </a:outerShdw>
              </a:effectLst>
            </a:endParaRPr>
          </a:p>
        </p:txBody>
      </p:sp>
      <p:sp>
        <p:nvSpPr>
          <p:cNvPr id="34836" name="Line 21"/>
          <p:cNvSpPr>
            <a:spLocks noChangeShapeType="1"/>
          </p:cNvSpPr>
          <p:nvPr/>
        </p:nvSpPr>
        <p:spPr bwMode="auto">
          <a:xfrm>
            <a:off x="6858000" y="2708275"/>
            <a:ext cx="0" cy="612775"/>
          </a:xfrm>
          <a:prstGeom prst="line">
            <a:avLst/>
          </a:prstGeom>
          <a:noFill/>
          <a:ln w="9525">
            <a:solidFill>
              <a:srgbClr val="000000"/>
            </a:solidFill>
            <a:prstDash val="lgDash"/>
            <a:round/>
            <a:headEnd/>
            <a:tailEnd type="triangle" w="med" len="med"/>
          </a:ln>
        </p:spPr>
        <p:txBody>
          <a:bodyPr/>
          <a:lstStyle/>
          <a:p>
            <a:endParaRPr lang="en-US"/>
          </a:p>
        </p:txBody>
      </p:sp>
      <p:sp>
        <p:nvSpPr>
          <p:cNvPr id="321558" name="Text Box 22"/>
          <p:cNvSpPr txBox="1">
            <a:spLocks noChangeArrowheads="1"/>
          </p:cNvSpPr>
          <p:nvPr/>
        </p:nvSpPr>
        <p:spPr bwMode="auto">
          <a:xfrm>
            <a:off x="2052588" y="1772171"/>
            <a:ext cx="1511300" cy="720725"/>
          </a:xfrm>
          <a:prstGeom prst="rect">
            <a:avLst/>
          </a:prstGeom>
          <a:noFill/>
          <a:ln w="9525">
            <a:solidFill>
              <a:srgbClr val="000000"/>
            </a:solidFill>
            <a:miter lim="800000"/>
            <a:headEnd/>
            <a:tailEnd/>
          </a:ln>
        </p:spPr>
        <p:txBody>
          <a:bodyPr lIns="82296" tIns="41148" rIns="82296" bIns="41148"/>
          <a:lstStyle/>
          <a:p>
            <a:pPr algn="ctr">
              <a:defRPr/>
            </a:pPr>
            <a:r>
              <a:rPr lang="ka-GE" sz="1000" dirty="0">
                <a:solidFill>
                  <a:srgbClr val="000000"/>
                </a:solidFill>
                <a:effectLst>
                  <a:outerShdw blurRad="38100" dist="38100" dir="2700000" algn="tl">
                    <a:srgbClr val="FFFFFF"/>
                  </a:outerShdw>
                </a:effectLst>
                <a:cs typeface="Times New Roman" pitchFamily="18" charset="0"/>
              </a:rPr>
              <a:t>შრომის, ჯანმრთელობისა და სოციალური დაცვის სამინისტრო</a:t>
            </a:r>
            <a:endParaRPr lang="en-GB" sz="1000" dirty="0">
              <a:effectLst>
                <a:outerShdw blurRad="38100" dist="38100" dir="2700000" algn="tl">
                  <a:srgbClr val="000000"/>
                </a:outerShdw>
              </a:effectLst>
            </a:endParaRPr>
          </a:p>
        </p:txBody>
      </p:sp>
      <p:sp>
        <p:nvSpPr>
          <p:cNvPr id="321560" name="Text Box 24"/>
          <p:cNvSpPr txBox="1">
            <a:spLocks noChangeArrowheads="1"/>
          </p:cNvSpPr>
          <p:nvPr/>
        </p:nvSpPr>
        <p:spPr bwMode="auto">
          <a:xfrm>
            <a:off x="2214563" y="5626100"/>
            <a:ext cx="1371600" cy="395288"/>
          </a:xfrm>
          <a:prstGeom prst="rect">
            <a:avLst/>
          </a:prstGeom>
          <a:noFill/>
          <a:ln w="9525">
            <a:solidFill>
              <a:srgbClr val="000000"/>
            </a:solidFill>
            <a:miter lim="800000"/>
            <a:headEnd/>
            <a:tailEnd/>
          </a:ln>
        </p:spPr>
        <p:txBody>
          <a:bodyPr lIns="82296" tIns="41148" rIns="82296" bIns="41148"/>
          <a:lstStyle/>
          <a:p>
            <a:pPr algn="ctr">
              <a:defRPr/>
            </a:pPr>
            <a:r>
              <a:rPr lang="ka-GE" sz="1000">
                <a:solidFill>
                  <a:srgbClr val="000000"/>
                </a:solidFill>
                <a:effectLst>
                  <a:outerShdw blurRad="38100" dist="38100" dir="2700000" algn="tl">
                    <a:srgbClr val="FFFFFF"/>
                  </a:outerShdw>
                </a:effectLst>
                <a:cs typeface="Times New Roman" pitchFamily="18" charset="0"/>
              </a:rPr>
              <a:t>სტომატოლოგიური მომსახურება</a:t>
            </a:r>
            <a:endParaRPr lang="en-GB" sz="1000">
              <a:effectLst>
                <a:outerShdw blurRad="38100" dist="38100" dir="2700000" algn="tl">
                  <a:srgbClr val="000000"/>
                </a:outerShdw>
              </a:effectLst>
            </a:endParaRPr>
          </a:p>
        </p:txBody>
      </p:sp>
      <p:sp>
        <p:nvSpPr>
          <p:cNvPr id="34839" name="Text Box 25"/>
          <p:cNvSpPr txBox="1">
            <a:spLocks noChangeArrowheads="1"/>
          </p:cNvSpPr>
          <p:nvPr/>
        </p:nvSpPr>
        <p:spPr bwMode="auto">
          <a:xfrm>
            <a:off x="7829550" y="476250"/>
            <a:ext cx="1028700" cy="5689600"/>
          </a:xfrm>
          <a:prstGeom prst="rect">
            <a:avLst/>
          </a:prstGeom>
          <a:noFill/>
          <a:ln w="9525">
            <a:solidFill>
              <a:srgbClr val="000000"/>
            </a:solidFill>
            <a:miter lim="800000"/>
            <a:headEnd/>
            <a:tailEnd/>
          </a:ln>
        </p:spPr>
        <p:txBody>
          <a:bodyPr lIns="82296" tIns="41148" rIns="82296" bIns="41148" anchor="b"/>
          <a:lstStyle/>
          <a:p>
            <a:pPr algn="ctr"/>
            <a:r>
              <a:rPr lang="ka-GE" sz="1000" dirty="0">
                <a:solidFill>
                  <a:srgbClr val="000000"/>
                </a:solidFill>
                <a:cs typeface="Times New Roman" pitchFamily="18" charset="0"/>
              </a:rPr>
              <a:t>მოსახლეობა</a:t>
            </a: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endParaRPr lang="ka-GE" sz="1000" dirty="0">
              <a:solidFill>
                <a:srgbClr val="000000"/>
              </a:solidFill>
              <a:cs typeface="Times New Roman" pitchFamily="18" charset="0"/>
            </a:endParaRPr>
          </a:p>
          <a:p>
            <a:pPr algn="ctr"/>
            <a:r>
              <a:rPr lang="ka-GE" sz="1000" dirty="0">
                <a:solidFill>
                  <a:srgbClr val="000000"/>
                </a:solidFill>
                <a:cs typeface="Times New Roman" pitchFamily="18" charset="0"/>
              </a:rPr>
              <a:t>პაციენტები</a:t>
            </a:r>
            <a:endParaRPr lang="en-GB" sz="1000" dirty="0"/>
          </a:p>
        </p:txBody>
      </p:sp>
      <p:sp>
        <p:nvSpPr>
          <p:cNvPr id="34840" name="Line 26"/>
          <p:cNvSpPr>
            <a:spLocks noChangeShapeType="1"/>
          </p:cNvSpPr>
          <p:nvPr/>
        </p:nvSpPr>
        <p:spPr bwMode="auto">
          <a:xfrm flipV="1">
            <a:off x="4176713" y="714375"/>
            <a:ext cx="3681412" cy="14288"/>
          </a:xfrm>
          <a:prstGeom prst="line">
            <a:avLst/>
          </a:prstGeom>
          <a:noFill/>
          <a:ln w="9525">
            <a:solidFill>
              <a:schemeClr val="bg2"/>
            </a:solidFill>
            <a:prstDash val="lgDash"/>
            <a:round/>
            <a:headEnd/>
            <a:tailEnd/>
          </a:ln>
        </p:spPr>
        <p:txBody>
          <a:bodyPr/>
          <a:lstStyle/>
          <a:p>
            <a:endParaRPr lang="en-US"/>
          </a:p>
        </p:txBody>
      </p:sp>
      <p:sp>
        <p:nvSpPr>
          <p:cNvPr id="34841" name="Line 27"/>
          <p:cNvSpPr>
            <a:spLocks noChangeShapeType="1"/>
          </p:cNvSpPr>
          <p:nvPr/>
        </p:nvSpPr>
        <p:spPr bwMode="auto">
          <a:xfrm>
            <a:off x="2699792" y="1484313"/>
            <a:ext cx="4200276" cy="0"/>
          </a:xfrm>
          <a:prstGeom prst="line">
            <a:avLst/>
          </a:prstGeom>
          <a:noFill/>
          <a:ln w="9525">
            <a:solidFill>
              <a:schemeClr val="bg2"/>
            </a:solidFill>
            <a:prstDash val="lgDash"/>
            <a:round/>
            <a:headEnd/>
            <a:tailEnd/>
          </a:ln>
        </p:spPr>
        <p:txBody>
          <a:bodyPr/>
          <a:lstStyle/>
          <a:p>
            <a:endParaRPr lang="en-US"/>
          </a:p>
        </p:txBody>
      </p:sp>
      <p:sp>
        <p:nvSpPr>
          <p:cNvPr id="34842" name="Line 28"/>
          <p:cNvSpPr>
            <a:spLocks noChangeShapeType="1"/>
          </p:cNvSpPr>
          <p:nvPr/>
        </p:nvSpPr>
        <p:spPr bwMode="auto">
          <a:xfrm>
            <a:off x="5072063" y="2714625"/>
            <a:ext cx="0" cy="1366838"/>
          </a:xfrm>
          <a:prstGeom prst="line">
            <a:avLst/>
          </a:prstGeom>
          <a:noFill/>
          <a:ln w="9525">
            <a:solidFill>
              <a:schemeClr val="bg2"/>
            </a:solidFill>
            <a:prstDash val="lgDash"/>
            <a:round/>
            <a:headEnd/>
            <a:tailEnd type="triangle" w="med" len="med"/>
          </a:ln>
        </p:spPr>
        <p:txBody>
          <a:bodyPr/>
          <a:lstStyle/>
          <a:p>
            <a:endParaRPr lang="en-US"/>
          </a:p>
        </p:txBody>
      </p:sp>
      <p:sp>
        <p:nvSpPr>
          <p:cNvPr id="34843" name="Line 29"/>
          <p:cNvSpPr>
            <a:spLocks noChangeShapeType="1"/>
          </p:cNvSpPr>
          <p:nvPr/>
        </p:nvSpPr>
        <p:spPr bwMode="auto">
          <a:xfrm flipH="1">
            <a:off x="1152524" y="549275"/>
            <a:ext cx="6705600" cy="0"/>
          </a:xfrm>
          <a:prstGeom prst="line">
            <a:avLst/>
          </a:prstGeom>
          <a:noFill/>
          <a:ln w="9525">
            <a:solidFill>
              <a:schemeClr val="accent2">
                <a:lumMod val="75000"/>
              </a:schemeClr>
            </a:solidFill>
            <a:prstDash val="lgDashDotDot"/>
            <a:round/>
            <a:headEnd/>
            <a:tailEnd/>
          </a:ln>
        </p:spPr>
        <p:txBody>
          <a:bodyPr/>
          <a:lstStyle/>
          <a:p>
            <a:endParaRPr lang="en-US"/>
          </a:p>
        </p:txBody>
      </p:sp>
      <p:sp>
        <p:nvSpPr>
          <p:cNvPr id="34844" name="Line 30"/>
          <p:cNvSpPr>
            <a:spLocks noChangeShapeType="1"/>
          </p:cNvSpPr>
          <p:nvPr/>
        </p:nvSpPr>
        <p:spPr bwMode="auto">
          <a:xfrm>
            <a:off x="1152525" y="549275"/>
            <a:ext cx="0" cy="1800225"/>
          </a:xfrm>
          <a:prstGeom prst="line">
            <a:avLst/>
          </a:prstGeom>
          <a:noFill/>
          <a:ln w="9525">
            <a:solidFill>
              <a:schemeClr val="accent2">
                <a:lumMod val="75000"/>
              </a:schemeClr>
            </a:solidFill>
            <a:prstDash val="lgDashDotDot"/>
            <a:round/>
            <a:headEnd/>
            <a:tailEnd type="triangle" w="med" len="med"/>
          </a:ln>
        </p:spPr>
        <p:txBody>
          <a:bodyPr/>
          <a:lstStyle/>
          <a:p>
            <a:endParaRPr lang="en-US"/>
          </a:p>
        </p:txBody>
      </p:sp>
      <p:sp>
        <p:nvSpPr>
          <p:cNvPr id="34845" name="Line 31"/>
          <p:cNvSpPr>
            <a:spLocks noChangeShapeType="1"/>
          </p:cNvSpPr>
          <p:nvPr/>
        </p:nvSpPr>
        <p:spPr bwMode="auto">
          <a:xfrm flipH="1">
            <a:off x="3405188" y="3932238"/>
            <a:ext cx="1655762" cy="0"/>
          </a:xfrm>
          <a:prstGeom prst="line">
            <a:avLst/>
          </a:prstGeom>
          <a:noFill/>
          <a:ln w="9525">
            <a:solidFill>
              <a:schemeClr val="bg2"/>
            </a:solidFill>
            <a:prstDash val="lgDash"/>
            <a:round/>
            <a:headEnd/>
            <a:tailEnd/>
          </a:ln>
        </p:spPr>
        <p:txBody>
          <a:bodyPr/>
          <a:lstStyle/>
          <a:p>
            <a:endParaRPr lang="en-US"/>
          </a:p>
        </p:txBody>
      </p:sp>
      <p:sp>
        <p:nvSpPr>
          <p:cNvPr id="34846" name="Line 32"/>
          <p:cNvSpPr>
            <a:spLocks noChangeShapeType="1"/>
          </p:cNvSpPr>
          <p:nvPr/>
        </p:nvSpPr>
        <p:spPr bwMode="auto">
          <a:xfrm>
            <a:off x="3405188" y="3932238"/>
            <a:ext cx="0" cy="1152525"/>
          </a:xfrm>
          <a:prstGeom prst="line">
            <a:avLst/>
          </a:prstGeom>
          <a:noFill/>
          <a:ln w="9525">
            <a:solidFill>
              <a:schemeClr val="bg2"/>
            </a:solidFill>
            <a:prstDash val="lgDash"/>
            <a:round/>
            <a:headEnd/>
            <a:tailEnd type="triangle" w="med" len="med"/>
          </a:ln>
        </p:spPr>
        <p:txBody>
          <a:bodyPr/>
          <a:lstStyle/>
          <a:p>
            <a:endParaRPr lang="en-US"/>
          </a:p>
        </p:txBody>
      </p:sp>
      <p:sp>
        <p:nvSpPr>
          <p:cNvPr id="34847" name="Line 33"/>
          <p:cNvSpPr>
            <a:spLocks noChangeShapeType="1"/>
          </p:cNvSpPr>
          <p:nvPr/>
        </p:nvSpPr>
        <p:spPr bwMode="auto">
          <a:xfrm>
            <a:off x="4017963" y="3932238"/>
            <a:ext cx="0" cy="649287"/>
          </a:xfrm>
          <a:prstGeom prst="line">
            <a:avLst/>
          </a:prstGeom>
          <a:noFill/>
          <a:ln w="9525">
            <a:solidFill>
              <a:schemeClr val="bg2"/>
            </a:solidFill>
            <a:prstDash val="lgDash"/>
            <a:round/>
            <a:headEnd/>
            <a:tailEnd type="triangle" w="med" len="med"/>
          </a:ln>
        </p:spPr>
        <p:txBody>
          <a:bodyPr/>
          <a:lstStyle/>
          <a:p>
            <a:endParaRPr lang="en-US"/>
          </a:p>
        </p:txBody>
      </p:sp>
      <p:sp>
        <p:nvSpPr>
          <p:cNvPr id="34848" name="Line 34"/>
          <p:cNvSpPr>
            <a:spLocks noChangeShapeType="1"/>
          </p:cNvSpPr>
          <p:nvPr/>
        </p:nvSpPr>
        <p:spPr bwMode="auto">
          <a:xfrm>
            <a:off x="1115616" y="2924175"/>
            <a:ext cx="0" cy="649288"/>
          </a:xfrm>
          <a:prstGeom prst="line">
            <a:avLst/>
          </a:prstGeom>
          <a:noFill/>
          <a:ln w="9525">
            <a:solidFill>
              <a:schemeClr val="accent2">
                <a:lumMod val="75000"/>
              </a:schemeClr>
            </a:solidFill>
            <a:prstDash val="lgDashDotDot"/>
            <a:round/>
            <a:headEnd/>
            <a:tailEnd/>
          </a:ln>
        </p:spPr>
        <p:txBody>
          <a:bodyPr/>
          <a:lstStyle/>
          <a:p>
            <a:endParaRPr lang="en-US" dirty="0">
              <a:ln w="9525">
                <a:solidFill>
                  <a:schemeClr val="tx1"/>
                </a:solidFill>
              </a:ln>
            </a:endParaRPr>
          </a:p>
        </p:txBody>
      </p:sp>
      <p:sp>
        <p:nvSpPr>
          <p:cNvPr id="34849" name="Line 35"/>
          <p:cNvSpPr>
            <a:spLocks noChangeShapeType="1"/>
          </p:cNvSpPr>
          <p:nvPr/>
        </p:nvSpPr>
        <p:spPr bwMode="auto">
          <a:xfrm>
            <a:off x="1115616" y="3573463"/>
            <a:ext cx="3586559" cy="0"/>
          </a:xfrm>
          <a:prstGeom prst="line">
            <a:avLst/>
          </a:prstGeom>
          <a:ln>
            <a:solidFill>
              <a:schemeClr val="accent2">
                <a:lumMod val="75000"/>
              </a:schemeClr>
            </a:solidFill>
            <a:prstDash val="lgDashDotDot"/>
            <a:headEnd/>
            <a:tailEnd/>
          </a:ln>
        </p:spPr>
        <p:style>
          <a:lnRef idx="1">
            <a:schemeClr val="accent4"/>
          </a:lnRef>
          <a:fillRef idx="0">
            <a:schemeClr val="accent4"/>
          </a:fillRef>
          <a:effectRef idx="0">
            <a:schemeClr val="accent4"/>
          </a:effectRef>
          <a:fontRef idx="minor">
            <a:schemeClr val="tx1"/>
          </a:fontRef>
        </p:style>
        <p:txBody>
          <a:bodyPr/>
          <a:lstStyle/>
          <a:p>
            <a:endParaRPr lang="en-US">
              <a:ln>
                <a:solidFill>
                  <a:schemeClr val="tx1"/>
                </a:solidFill>
                <a:prstDash val="lgDashDotDot"/>
              </a:ln>
            </a:endParaRPr>
          </a:p>
        </p:txBody>
      </p:sp>
      <p:sp>
        <p:nvSpPr>
          <p:cNvPr id="34850" name="Line 36"/>
          <p:cNvSpPr>
            <a:spLocks noChangeShapeType="1"/>
          </p:cNvSpPr>
          <p:nvPr/>
        </p:nvSpPr>
        <p:spPr bwMode="auto">
          <a:xfrm>
            <a:off x="2555776" y="3573016"/>
            <a:ext cx="0" cy="2051050"/>
          </a:xfrm>
          <a:prstGeom prst="line">
            <a:avLst/>
          </a:prstGeom>
          <a:noFill/>
          <a:ln w="9525">
            <a:solidFill>
              <a:schemeClr val="accent2">
                <a:lumMod val="75000"/>
              </a:schemeClr>
            </a:solidFill>
            <a:prstDash val="lgDashDotDot"/>
            <a:round/>
            <a:headEnd/>
            <a:tailEnd type="triangle" w="med" len="med"/>
          </a:ln>
        </p:spPr>
        <p:txBody>
          <a:bodyPr/>
          <a:lstStyle/>
          <a:p>
            <a:endParaRPr lang="en-US">
              <a:ln w="12700">
                <a:solidFill>
                  <a:schemeClr val="tx1"/>
                </a:solidFill>
                <a:prstDash val="lgDashDotDot"/>
              </a:ln>
            </a:endParaRPr>
          </a:p>
        </p:txBody>
      </p:sp>
      <p:sp>
        <p:nvSpPr>
          <p:cNvPr id="34851" name="Line 37"/>
          <p:cNvSpPr>
            <a:spLocks noChangeShapeType="1"/>
          </p:cNvSpPr>
          <p:nvPr/>
        </p:nvSpPr>
        <p:spPr bwMode="auto">
          <a:xfrm>
            <a:off x="3154363" y="3573463"/>
            <a:ext cx="0" cy="1547812"/>
          </a:xfrm>
          <a:prstGeom prst="line">
            <a:avLst/>
          </a:prstGeom>
          <a:noFill/>
          <a:ln w="9525">
            <a:solidFill>
              <a:schemeClr val="accent2">
                <a:lumMod val="75000"/>
              </a:schemeClr>
            </a:solidFill>
            <a:prstDash val="lgDashDotDot"/>
            <a:round/>
            <a:headEnd/>
            <a:tailEnd type="triangle" w="med" len="med"/>
          </a:ln>
        </p:spPr>
        <p:txBody>
          <a:bodyPr/>
          <a:lstStyle/>
          <a:p>
            <a:endParaRPr lang="en-US"/>
          </a:p>
        </p:txBody>
      </p:sp>
      <p:sp>
        <p:nvSpPr>
          <p:cNvPr id="34852" name="Line 38"/>
          <p:cNvSpPr>
            <a:spLocks noChangeShapeType="1"/>
          </p:cNvSpPr>
          <p:nvPr/>
        </p:nvSpPr>
        <p:spPr bwMode="auto">
          <a:xfrm>
            <a:off x="3802063" y="3573463"/>
            <a:ext cx="0" cy="1008062"/>
          </a:xfrm>
          <a:prstGeom prst="line">
            <a:avLst/>
          </a:prstGeom>
          <a:noFill/>
          <a:ln w="9525">
            <a:solidFill>
              <a:schemeClr val="accent2">
                <a:lumMod val="75000"/>
              </a:schemeClr>
            </a:solidFill>
            <a:prstDash val="lgDashDotDot"/>
            <a:round/>
            <a:headEnd/>
            <a:tailEnd type="triangle" w="med" len="med"/>
          </a:ln>
        </p:spPr>
        <p:txBody>
          <a:bodyPr/>
          <a:lstStyle/>
          <a:p>
            <a:endParaRPr lang="en-US"/>
          </a:p>
        </p:txBody>
      </p:sp>
      <p:sp>
        <p:nvSpPr>
          <p:cNvPr id="34853" name="Line 39"/>
          <p:cNvSpPr>
            <a:spLocks noChangeShapeType="1"/>
          </p:cNvSpPr>
          <p:nvPr/>
        </p:nvSpPr>
        <p:spPr bwMode="auto">
          <a:xfrm>
            <a:off x="4702175" y="3573463"/>
            <a:ext cx="0" cy="503237"/>
          </a:xfrm>
          <a:prstGeom prst="line">
            <a:avLst/>
          </a:prstGeom>
          <a:noFill/>
          <a:ln w="9525">
            <a:solidFill>
              <a:schemeClr val="accent2">
                <a:lumMod val="75000"/>
              </a:schemeClr>
            </a:solidFill>
            <a:prstDash val="lgDashDotDot"/>
            <a:round/>
            <a:headEnd/>
            <a:tailEnd type="triangle" w="med" len="med"/>
          </a:ln>
        </p:spPr>
        <p:txBody>
          <a:bodyPr/>
          <a:lstStyle/>
          <a:p>
            <a:endParaRPr lang="en-US"/>
          </a:p>
        </p:txBody>
      </p:sp>
      <p:sp>
        <p:nvSpPr>
          <p:cNvPr id="34854" name="Line 40"/>
          <p:cNvSpPr>
            <a:spLocks noChangeShapeType="1"/>
          </p:cNvSpPr>
          <p:nvPr/>
        </p:nvSpPr>
        <p:spPr bwMode="auto">
          <a:xfrm flipH="1">
            <a:off x="5962650" y="4292600"/>
            <a:ext cx="1871663" cy="0"/>
          </a:xfrm>
          <a:prstGeom prst="line">
            <a:avLst/>
          </a:prstGeom>
          <a:noFill/>
          <a:ln w="9525">
            <a:solidFill>
              <a:schemeClr val="bg2"/>
            </a:solidFill>
            <a:round/>
            <a:headEnd/>
            <a:tailEnd type="triangle" w="med" len="med"/>
          </a:ln>
        </p:spPr>
        <p:txBody>
          <a:bodyPr/>
          <a:lstStyle/>
          <a:p>
            <a:endParaRPr lang="en-US"/>
          </a:p>
        </p:txBody>
      </p:sp>
      <p:sp>
        <p:nvSpPr>
          <p:cNvPr id="34855" name="Line 41"/>
          <p:cNvSpPr>
            <a:spLocks noChangeShapeType="1"/>
          </p:cNvSpPr>
          <p:nvPr/>
        </p:nvSpPr>
        <p:spPr bwMode="auto">
          <a:xfrm flipH="1">
            <a:off x="5062538" y="4797425"/>
            <a:ext cx="2771775" cy="0"/>
          </a:xfrm>
          <a:prstGeom prst="line">
            <a:avLst/>
          </a:prstGeom>
          <a:noFill/>
          <a:ln w="9525">
            <a:solidFill>
              <a:schemeClr val="bg2"/>
            </a:solidFill>
            <a:round/>
            <a:headEnd/>
            <a:tailEnd type="triangle" w="med" len="med"/>
          </a:ln>
        </p:spPr>
        <p:txBody>
          <a:bodyPr/>
          <a:lstStyle/>
          <a:p>
            <a:endParaRPr lang="en-US"/>
          </a:p>
        </p:txBody>
      </p:sp>
      <p:sp>
        <p:nvSpPr>
          <p:cNvPr id="34856" name="Line 42"/>
          <p:cNvSpPr>
            <a:spLocks noChangeShapeType="1"/>
          </p:cNvSpPr>
          <p:nvPr/>
        </p:nvSpPr>
        <p:spPr bwMode="auto">
          <a:xfrm flipH="1">
            <a:off x="3621088" y="5733256"/>
            <a:ext cx="4213225" cy="0"/>
          </a:xfrm>
          <a:prstGeom prst="line">
            <a:avLst/>
          </a:prstGeom>
          <a:noFill/>
          <a:ln w="9525">
            <a:solidFill>
              <a:schemeClr val="bg2"/>
            </a:solidFill>
            <a:round/>
            <a:headEnd/>
            <a:tailEnd type="triangle" w="med" len="med"/>
          </a:ln>
        </p:spPr>
        <p:txBody>
          <a:bodyPr/>
          <a:lstStyle/>
          <a:p>
            <a:endParaRPr lang="en-US"/>
          </a:p>
        </p:txBody>
      </p:sp>
      <p:sp>
        <p:nvSpPr>
          <p:cNvPr id="321579" name="Rectangle 43"/>
          <p:cNvSpPr>
            <a:spLocks noChangeArrowheads="1"/>
          </p:cNvSpPr>
          <p:nvPr/>
        </p:nvSpPr>
        <p:spPr bwMode="auto">
          <a:xfrm>
            <a:off x="107231" y="109538"/>
            <a:ext cx="8929265" cy="646331"/>
          </a:xfrm>
          <a:prstGeom prst="rect">
            <a:avLst/>
          </a:prstGeom>
          <a:noFill/>
          <a:ln w="9525">
            <a:noFill/>
            <a:miter lim="800000"/>
            <a:headEnd/>
            <a:tailEnd/>
          </a:ln>
          <a:effectLst/>
        </p:spPr>
        <p:txBody>
          <a:bodyPr wrap="square">
            <a:spAutoFit/>
          </a:bodyPr>
          <a:lstStyle/>
          <a:p>
            <a:pPr algn="ctr">
              <a:defRPr/>
            </a:pPr>
            <a:r>
              <a:rPr lang="ka-GE" dirty="0">
                <a:effectLst>
                  <a:outerShdw blurRad="38100" dist="38100" dir="2700000" algn="tl">
                    <a:srgbClr val="000000"/>
                  </a:outerShdw>
                </a:effectLst>
                <a:latin typeface="AcadNusx" pitchFamily="2" charset="0"/>
              </a:rPr>
              <a:t>ფინანსური ნაკადები ჯანდაცვის სისტემაში,  20</a:t>
            </a:r>
            <a:r>
              <a:rPr lang="en-US" dirty="0">
                <a:effectLst>
                  <a:outerShdw blurRad="38100" dist="38100" dir="2700000" algn="tl">
                    <a:srgbClr val="000000"/>
                  </a:outerShdw>
                </a:effectLst>
                <a:latin typeface="AcadNusx" pitchFamily="2" charset="0"/>
              </a:rPr>
              <a:t>0</a:t>
            </a:r>
            <a:r>
              <a:rPr lang="ka-GE" dirty="0">
                <a:effectLst>
                  <a:outerShdw blurRad="38100" dist="38100" dir="2700000" algn="tl">
                    <a:srgbClr val="000000"/>
                  </a:outerShdw>
                </a:effectLst>
                <a:latin typeface="AcadNusx" pitchFamily="2" charset="0"/>
              </a:rPr>
              <a:t>4</a:t>
            </a:r>
            <a:r>
              <a:rPr lang="en-US" dirty="0">
                <a:effectLst>
                  <a:outerShdw blurRad="38100" dist="38100" dir="2700000" algn="tl">
                    <a:srgbClr val="000000"/>
                  </a:outerShdw>
                </a:effectLst>
                <a:latin typeface="AcadNusx" pitchFamily="2" charset="0"/>
              </a:rPr>
              <a:t>-201</a:t>
            </a:r>
            <a:r>
              <a:rPr lang="ka-GE" dirty="0">
                <a:effectLst>
                  <a:outerShdw blurRad="38100" dist="38100" dir="2700000" algn="tl">
                    <a:srgbClr val="000000"/>
                  </a:outerShdw>
                </a:effectLst>
                <a:latin typeface="AcadNusx" pitchFamily="2" charset="0"/>
              </a:rPr>
              <a:t>4 წ. სექტმბრმდე და </a:t>
            </a:r>
          </a:p>
          <a:p>
            <a:pPr algn="ctr">
              <a:defRPr/>
            </a:pPr>
            <a:r>
              <a:rPr lang="ka-GE" dirty="0">
                <a:effectLst>
                  <a:outerShdw blurRad="38100" dist="38100" dir="2700000" algn="tl">
                    <a:srgbClr val="000000"/>
                  </a:outerShdw>
                </a:effectLst>
                <a:latin typeface="AcadNusx" pitchFamily="2" charset="0"/>
              </a:rPr>
              <a:t>2014 წ. სექტემბრიდან შემდეგ</a:t>
            </a:r>
            <a:endParaRPr lang="ru-RU" dirty="0">
              <a:effectLst>
                <a:outerShdw blurRad="38100" dist="38100" dir="2700000" algn="tl">
                  <a:srgbClr val="000000"/>
                </a:outerShdw>
              </a:effectLst>
              <a:latin typeface="AcadNusx" pitchFamily="2" charset="0"/>
            </a:endParaRPr>
          </a:p>
        </p:txBody>
      </p:sp>
      <p:sp>
        <p:nvSpPr>
          <p:cNvPr id="34858" name="Line 44"/>
          <p:cNvSpPr>
            <a:spLocks noChangeShapeType="1"/>
          </p:cNvSpPr>
          <p:nvPr/>
        </p:nvSpPr>
        <p:spPr bwMode="auto">
          <a:xfrm flipH="1">
            <a:off x="4305300" y="5300663"/>
            <a:ext cx="3457575" cy="0"/>
          </a:xfrm>
          <a:prstGeom prst="line">
            <a:avLst/>
          </a:prstGeom>
          <a:noFill/>
          <a:ln w="9525">
            <a:solidFill>
              <a:schemeClr val="bg2"/>
            </a:solidFill>
            <a:round/>
            <a:headEnd/>
            <a:tailEnd type="triangle" w="med" len="med"/>
          </a:ln>
        </p:spPr>
        <p:txBody>
          <a:bodyPr/>
          <a:lstStyle/>
          <a:p>
            <a:endParaRPr lang="en-US"/>
          </a:p>
        </p:txBody>
      </p:sp>
      <p:sp>
        <p:nvSpPr>
          <p:cNvPr id="34859" name="Line 45"/>
          <p:cNvSpPr>
            <a:spLocks noChangeShapeType="1"/>
          </p:cNvSpPr>
          <p:nvPr/>
        </p:nvSpPr>
        <p:spPr bwMode="auto">
          <a:xfrm>
            <a:off x="5148263" y="1484313"/>
            <a:ext cx="0" cy="360362"/>
          </a:xfrm>
          <a:prstGeom prst="line">
            <a:avLst/>
          </a:prstGeom>
          <a:noFill/>
          <a:ln w="9525">
            <a:solidFill>
              <a:srgbClr val="000000"/>
            </a:solidFill>
            <a:prstDash val="lgDash"/>
            <a:round/>
            <a:headEnd/>
            <a:tailEnd type="triangle" w="med" len="med"/>
          </a:ln>
        </p:spPr>
        <p:txBody>
          <a:bodyPr/>
          <a:lstStyle/>
          <a:p>
            <a:endParaRPr lang="en-US"/>
          </a:p>
        </p:txBody>
      </p:sp>
      <p:sp>
        <p:nvSpPr>
          <p:cNvPr id="34860" name="Line 46"/>
          <p:cNvSpPr>
            <a:spLocks noChangeShapeType="1"/>
          </p:cNvSpPr>
          <p:nvPr/>
        </p:nvSpPr>
        <p:spPr bwMode="auto">
          <a:xfrm>
            <a:off x="5580112" y="2714625"/>
            <a:ext cx="0" cy="606425"/>
          </a:xfrm>
          <a:prstGeom prst="line">
            <a:avLst/>
          </a:prstGeom>
          <a:noFill/>
          <a:ln w="9525">
            <a:solidFill>
              <a:schemeClr val="bg2"/>
            </a:solidFill>
            <a:prstDash val="lgDash"/>
            <a:round/>
            <a:headEnd/>
            <a:tailEnd type="triangle" w="med" len="med"/>
          </a:ln>
        </p:spPr>
        <p:txBody>
          <a:bodyPr/>
          <a:lstStyle/>
          <a:p>
            <a:endParaRPr lang="en-US"/>
          </a:p>
        </p:txBody>
      </p:sp>
      <p:sp>
        <p:nvSpPr>
          <p:cNvPr id="321583" name="Text Box 47"/>
          <p:cNvSpPr txBox="1">
            <a:spLocks noChangeArrowheads="1"/>
          </p:cNvSpPr>
          <p:nvPr/>
        </p:nvSpPr>
        <p:spPr bwMode="auto">
          <a:xfrm>
            <a:off x="2009775" y="2852738"/>
            <a:ext cx="1511300" cy="576262"/>
          </a:xfrm>
          <a:prstGeom prst="rect">
            <a:avLst/>
          </a:prstGeom>
          <a:noFill/>
          <a:ln w="9525">
            <a:solidFill>
              <a:schemeClr val="bg2"/>
            </a:solidFill>
            <a:miter lim="800000"/>
            <a:headEnd/>
            <a:tailEnd/>
          </a:ln>
        </p:spPr>
        <p:txBody>
          <a:bodyPr lIns="82296" tIns="41148" rIns="82296" bIns="41148"/>
          <a:lstStyle/>
          <a:p>
            <a:pPr algn="ctr">
              <a:defRPr/>
            </a:pPr>
            <a:r>
              <a:rPr lang="ka-GE" sz="1000" dirty="0">
                <a:solidFill>
                  <a:srgbClr val="000000"/>
                </a:solidFill>
                <a:effectLst>
                  <a:outerShdw blurRad="38100" dist="38100" dir="2700000" algn="tl">
                    <a:srgbClr val="FFFFFF"/>
                  </a:outerShdw>
                </a:effectLst>
                <a:cs typeface="Times New Roman" pitchFamily="18" charset="0"/>
              </a:rPr>
              <a:t>დარგის ადმინისტრირება და ფუნქციონირება</a:t>
            </a:r>
            <a:endParaRPr lang="en-GB" sz="1000" dirty="0">
              <a:effectLst>
                <a:outerShdw blurRad="38100" dist="38100" dir="2700000" algn="tl">
                  <a:srgbClr val="000000"/>
                </a:outerShdw>
              </a:effectLst>
            </a:endParaRPr>
          </a:p>
        </p:txBody>
      </p:sp>
      <p:sp>
        <p:nvSpPr>
          <p:cNvPr id="34863" name="Line 49"/>
          <p:cNvSpPr>
            <a:spLocks noChangeShapeType="1"/>
          </p:cNvSpPr>
          <p:nvPr/>
        </p:nvSpPr>
        <p:spPr bwMode="auto">
          <a:xfrm flipH="1">
            <a:off x="1368424" y="2636912"/>
            <a:ext cx="2483495" cy="0"/>
          </a:xfrm>
          <a:prstGeom prst="line">
            <a:avLst/>
          </a:prstGeom>
          <a:noFill/>
          <a:ln w="28575">
            <a:solidFill>
              <a:srgbClr val="C00000"/>
            </a:solidFill>
            <a:prstDash val="dash"/>
            <a:round/>
            <a:headEnd/>
            <a:tailEnd type="triangle" w="med" len="med"/>
          </a:ln>
        </p:spPr>
        <p:txBody>
          <a:bodyPr/>
          <a:lstStyle/>
          <a:p>
            <a:endParaRPr lang="en-US"/>
          </a:p>
        </p:txBody>
      </p:sp>
      <p:sp>
        <p:nvSpPr>
          <p:cNvPr id="321586" name="Text Box 50"/>
          <p:cNvSpPr txBox="1">
            <a:spLocks noChangeArrowheads="1"/>
          </p:cNvSpPr>
          <p:nvPr/>
        </p:nvSpPr>
        <p:spPr bwMode="auto">
          <a:xfrm>
            <a:off x="6203950" y="939800"/>
            <a:ext cx="1511300" cy="433388"/>
          </a:xfrm>
          <a:prstGeom prst="rect">
            <a:avLst/>
          </a:prstGeom>
          <a:noFill/>
          <a:ln w="9525">
            <a:solidFill>
              <a:schemeClr val="accent5">
                <a:lumMod val="50000"/>
              </a:schemeClr>
            </a:solidFill>
            <a:miter lim="800000"/>
            <a:headEnd/>
            <a:tailEnd/>
          </a:ln>
        </p:spPr>
        <p:txBody>
          <a:bodyPr lIns="82296" tIns="41148" rIns="82296" bIns="41148"/>
          <a:lstStyle/>
          <a:p>
            <a:pPr algn="ctr">
              <a:defRPr/>
            </a:pPr>
            <a:r>
              <a:rPr lang="ka-GE" sz="1000">
                <a:solidFill>
                  <a:srgbClr val="000000"/>
                </a:solidFill>
                <a:effectLst>
                  <a:outerShdw blurRad="38100" dist="38100" dir="2700000" algn="tl">
                    <a:srgbClr val="FFFFFF"/>
                  </a:outerShdw>
                </a:effectLst>
                <a:cs typeface="Times New Roman" pitchFamily="18" charset="0"/>
              </a:rPr>
              <a:t>საერთაშორისო დონოდორები</a:t>
            </a:r>
            <a:endParaRPr lang="en-GB" sz="1000">
              <a:effectLst>
                <a:outerShdw blurRad="38100" dist="38100" dir="2700000" algn="tl">
                  <a:srgbClr val="000000"/>
                </a:outerShdw>
              </a:effectLst>
            </a:endParaRPr>
          </a:p>
        </p:txBody>
      </p:sp>
      <p:sp>
        <p:nvSpPr>
          <p:cNvPr id="34865" name="Line 51"/>
          <p:cNvSpPr>
            <a:spLocks noChangeShapeType="1"/>
          </p:cNvSpPr>
          <p:nvPr/>
        </p:nvSpPr>
        <p:spPr bwMode="auto">
          <a:xfrm>
            <a:off x="5868839" y="1141893"/>
            <a:ext cx="287337" cy="0"/>
          </a:xfrm>
          <a:prstGeom prst="line">
            <a:avLst/>
          </a:prstGeom>
          <a:noFill/>
          <a:ln w="9525">
            <a:solidFill>
              <a:schemeClr val="accent5">
                <a:lumMod val="50000"/>
              </a:schemeClr>
            </a:solidFill>
            <a:prstDash val="sysDash"/>
            <a:round/>
            <a:headEnd type="triangle" w="med" len="med"/>
            <a:tailEnd type="none" w="med" len="med"/>
          </a:ln>
        </p:spPr>
        <p:txBody>
          <a:bodyPr/>
          <a:lstStyle/>
          <a:p>
            <a:endParaRPr lang="en-US"/>
          </a:p>
        </p:txBody>
      </p:sp>
      <p:sp>
        <p:nvSpPr>
          <p:cNvPr id="34866" name="TextBox 52"/>
          <p:cNvSpPr txBox="1">
            <a:spLocks noChangeArrowheads="1"/>
          </p:cNvSpPr>
          <p:nvPr/>
        </p:nvSpPr>
        <p:spPr bwMode="auto">
          <a:xfrm>
            <a:off x="0" y="6396038"/>
            <a:ext cx="3857625" cy="400050"/>
          </a:xfrm>
          <a:prstGeom prst="rect">
            <a:avLst/>
          </a:prstGeom>
          <a:noFill/>
          <a:ln w="9525">
            <a:noFill/>
            <a:miter lim="800000"/>
            <a:headEnd/>
            <a:tailEnd/>
          </a:ln>
        </p:spPr>
        <p:txBody>
          <a:bodyPr>
            <a:spAutoFit/>
          </a:bodyPr>
          <a:lstStyle/>
          <a:p>
            <a:r>
              <a:rPr lang="ka-GE" sz="1000" dirty="0"/>
              <a:t>საქართველო. ჯანმრთელობის დაცვა გარდამავალ ი ეკონომიკის ქვეყნებში </a:t>
            </a:r>
            <a:r>
              <a:rPr lang="en-US" sz="1000" dirty="0"/>
              <a:t> - 2010</a:t>
            </a:r>
            <a:r>
              <a:rPr lang="ka-GE" sz="1000" dirty="0"/>
              <a:t>, ადაპტირებული</a:t>
            </a:r>
            <a:endParaRPr lang="en-US" sz="1000" dirty="0"/>
          </a:p>
        </p:txBody>
      </p:sp>
      <p:sp>
        <p:nvSpPr>
          <p:cNvPr id="34867" name="Line 15"/>
          <p:cNvSpPr>
            <a:spLocks noChangeShapeType="1"/>
          </p:cNvSpPr>
          <p:nvPr/>
        </p:nvSpPr>
        <p:spPr bwMode="auto">
          <a:xfrm>
            <a:off x="4140200" y="1341438"/>
            <a:ext cx="0" cy="142875"/>
          </a:xfrm>
          <a:prstGeom prst="line">
            <a:avLst/>
          </a:prstGeom>
          <a:noFill/>
          <a:ln w="9525">
            <a:solidFill>
              <a:srgbClr val="000000"/>
            </a:solidFill>
            <a:prstDash val="lgDash"/>
            <a:round/>
            <a:headEnd/>
            <a:tailEnd type="triangle" w="med" len="med"/>
          </a:ln>
        </p:spPr>
        <p:txBody>
          <a:bodyPr/>
          <a:lstStyle/>
          <a:p>
            <a:endParaRPr lang="en-US"/>
          </a:p>
        </p:txBody>
      </p:sp>
      <p:sp>
        <p:nvSpPr>
          <p:cNvPr id="53" name="Line 45"/>
          <p:cNvSpPr>
            <a:spLocks noChangeShapeType="1"/>
          </p:cNvSpPr>
          <p:nvPr/>
        </p:nvSpPr>
        <p:spPr bwMode="auto">
          <a:xfrm>
            <a:off x="6876256" y="1484462"/>
            <a:ext cx="0" cy="360362"/>
          </a:xfrm>
          <a:prstGeom prst="line">
            <a:avLst/>
          </a:prstGeom>
          <a:noFill/>
          <a:ln w="9525">
            <a:solidFill>
              <a:srgbClr val="000000"/>
            </a:solidFill>
            <a:prstDash val="lgDash"/>
            <a:round/>
            <a:headEnd/>
            <a:tailEnd type="triangle" w="med" len="med"/>
          </a:ln>
        </p:spPr>
        <p:txBody>
          <a:bodyPr/>
          <a:lstStyle/>
          <a:p>
            <a:endParaRPr lang="en-US"/>
          </a:p>
        </p:txBody>
      </p:sp>
      <p:cxnSp>
        <p:nvCxnSpPr>
          <p:cNvPr id="5" name="Straight Arrow Connector 4"/>
          <p:cNvCxnSpPr/>
          <p:nvPr/>
        </p:nvCxnSpPr>
        <p:spPr bwMode="auto">
          <a:xfrm>
            <a:off x="5727700" y="404664"/>
            <a:ext cx="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62" name="Text Box 18"/>
          <p:cNvSpPr txBox="1">
            <a:spLocks noChangeArrowheads="1"/>
          </p:cNvSpPr>
          <p:nvPr/>
        </p:nvSpPr>
        <p:spPr bwMode="auto">
          <a:xfrm>
            <a:off x="5004048" y="6597352"/>
            <a:ext cx="2058169" cy="306388"/>
          </a:xfrm>
          <a:prstGeom prst="rect">
            <a:avLst/>
          </a:prstGeom>
          <a:noFill/>
          <a:ln w="9525">
            <a:noFill/>
            <a:miter lim="800000"/>
            <a:headEnd/>
            <a:tailEnd/>
          </a:ln>
        </p:spPr>
        <p:txBody>
          <a:bodyPr lIns="82296" tIns="41148" rIns="82296" bIns="41148"/>
          <a:lstStyle/>
          <a:p>
            <a:pPr algn="ctr">
              <a:defRPr/>
            </a:pPr>
            <a:r>
              <a:rPr lang="ka-GE" sz="1000" dirty="0">
                <a:solidFill>
                  <a:srgbClr val="000000"/>
                </a:solidFill>
                <a:effectLst>
                  <a:outerShdw blurRad="38100" dist="38100" dir="2700000" algn="tl">
                    <a:srgbClr val="FFFFFF"/>
                  </a:outerShdw>
                </a:effectLst>
                <a:cs typeface="Times New Roman" pitchFamily="18" charset="0"/>
              </a:rPr>
              <a:t>საერთ. დონორული დახმარება</a:t>
            </a:r>
            <a:endParaRPr lang="en-GB" sz="1000" dirty="0">
              <a:effectLst>
                <a:outerShdw blurRad="38100" dist="38100" dir="2700000" algn="tl">
                  <a:srgbClr val="000000"/>
                </a:outerShdw>
              </a:effectLst>
            </a:endParaRPr>
          </a:p>
        </p:txBody>
      </p:sp>
      <p:sp>
        <p:nvSpPr>
          <p:cNvPr id="63" name="Text Box 10"/>
          <p:cNvSpPr txBox="1">
            <a:spLocks noChangeArrowheads="1"/>
          </p:cNvSpPr>
          <p:nvPr/>
        </p:nvSpPr>
        <p:spPr bwMode="auto">
          <a:xfrm>
            <a:off x="107231" y="4416003"/>
            <a:ext cx="2107332" cy="741189"/>
          </a:xfrm>
          <a:prstGeom prst="rect">
            <a:avLst/>
          </a:prstGeom>
          <a:noFill/>
          <a:ln w="9525">
            <a:solidFill>
              <a:srgbClr val="990000"/>
            </a:solidFill>
            <a:miter lim="800000"/>
            <a:headEnd/>
            <a:tailEnd/>
          </a:ln>
        </p:spPr>
        <p:txBody>
          <a:bodyPr lIns="82296" tIns="41148" rIns="82296" bIns="41148"/>
          <a:lstStyle/>
          <a:p>
            <a:pPr algn="ctr">
              <a:defRPr/>
            </a:pPr>
            <a:r>
              <a:rPr lang="ka-GE" sz="1000" dirty="0">
                <a:solidFill>
                  <a:srgbClr val="000000"/>
                </a:solidFill>
                <a:effectLst>
                  <a:outerShdw blurRad="38100" dist="38100" dir="2700000" algn="tl">
                    <a:srgbClr val="FFFFFF"/>
                  </a:outerShdw>
                </a:effectLst>
                <a:cs typeface="Times New Roman" pitchFamily="18" charset="0"/>
              </a:rPr>
              <a:t>ავტონომიური რესპუბლიკები/</a:t>
            </a:r>
          </a:p>
          <a:p>
            <a:pPr algn="ctr">
              <a:defRPr/>
            </a:pPr>
            <a:r>
              <a:rPr lang="ka-GE" sz="1000" dirty="0">
                <a:solidFill>
                  <a:srgbClr val="000000"/>
                </a:solidFill>
                <a:effectLst>
                  <a:outerShdw blurRad="38100" dist="38100" dir="2700000" algn="tl">
                    <a:srgbClr val="FFFFFF"/>
                  </a:outerShdw>
                </a:effectLst>
                <a:cs typeface="Times New Roman" pitchFamily="18" charset="0"/>
              </a:rPr>
              <a:t>ადგილობრივი თვითმმართველობის  ორგანოები</a:t>
            </a:r>
            <a:endParaRPr lang="en-GB" sz="1000" dirty="0">
              <a:effectLst>
                <a:outerShdw blurRad="38100" dist="38100" dir="2700000" algn="tl">
                  <a:srgbClr val="000000"/>
                </a:outerShdw>
              </a:effectLst>
            </a:endParaRPr>
          </a:p>
        </p:txBody>
      </p:sp>
      <p:cxnSp>
        <p:nvCxnSpPr>
          <p:cNvPr id="16" name="Straight Arrow Connector 15"/>
          <p:cNvCxnSpPr>
            <a:endCxn id="321542" idx="1"/>
          </p:cNvCxnSpPr>
          <p:nvPr/>
        </p:nvCxnSpPr>
        <p:spPr bwMode="auto">
          <a:xfrm>
            <a:off x="791444" y="5313363"/>
            <a:ext cx="2056531" cy="0"/>
          </a:xfrm>
          <a:prstGeom prst="straightConnector1">
            <a:avLst/>
          </a:prstGeom>
          <a:solidFill>
            <a:schemeClr val="accent1"/>
          </a:solidFill>
          <a:ln w="9525" cap="flat" cmpd="sng" algn="ctr">
            <a:solidFill>
              <a:srgbClr val="990000"/>
            </a:solidFill>
            <a:prstDash val="solid"/>
            <a:round/>
            <a:headEnd type="none" w="med" len="med"/>
            <a:tailEnd type="arrow"/>
          </a:ln>
          <a:effectLst/>
        </p:spPr>
      </p:cxnSp>
      <p:cxnSp>
        <p:nvCxnSpPr>
          <p:cNvPr id="78" name="Straight Arrow Connector 77"/>
          <p:cNvCxnSpPr/>
          <p:nvPr/>
        </p:nvCxnSpPr>
        <p:spPr bwMode="auto">
          <a:xfrm>
            <a:off x="755576" y="4256881"/>
            <a:ext cx="3749748" cy="0"/>
          </a:xfrm>
          <a:prstGeom prst="straightConnector1">
            <a:avLst/>
          </a:prstGeom>
          <a:solidFill>
            <a:schemeClr val="accent1"/>
          </a:solidFill>
          <a:ln w="9525" cap="flat" cmpd="sng" algn="ctr">
            <a:solidFill>
              <a:srgbClr val="990000"/>
            </a:solidFill>
            <a:prstDash val="solid"/>
            <a:round/>
            <a:headEnd type="none" w="med" len="med"/>
            <a:tailEnd type="arrow"/>
          </a:ln>
          <a:effectLst/>
        </p:spPr>
      </p:cxnSp>
      <p:cxnSp>
        <p:nvCxnSpPr>
          <p:cNvPr id="80" name="Straight Connector 79"/>
          <p:cNvCxnSpPr/>
          <p:nvPr/>
        </p:nvCxnSpPr>
        <p:spPr bwMode="auto">
          <a:xfrm>
            <a:off x="755576" y="3789040"/>
            <a:ext cx="0" cy="626963"/>
          </a:xfrm>
          <a:prstGeom prst="line">
            <a:avLst/>
          </a:prstGeom>
          <a:solidFill>
            <a:schemeClr val="accent1"/>
          </a:solidFill>
          <a:ln w="9525" cap="flat" cmpd="sng" algn="ctr">
            <a:solidFill>
              <a:srgbClr val="990000"/>
            </a:solidFill>
            <a:prstDash val="solid"/>
            <a:round/>
            <a:headEnd type="none" w="med" len="med"/>
            <a:tailEnd type="none" w="med" len="med"/>
          </a:ln>
          <a:effectLst/>
        </p:spPr>
      </p:cxnSp>
      <p:cxnSp>
        <p:nvCxnSpPr>
          <p:cNvPr id="83" name="Straight Arrow Connector 82"/>
          <p:cNvCxnSpPr/>
          <p:nvPr/>
        </p:nvCxnSpPr>
        <p:spPr bwMode="auto">
          <a:xfrm>
            <a:off x="755576" y="3789040"/>
            <a:ext cx="4660974" cy="0"/>
          </a:xfrm>
          <a:prstGeom prst="straightConnector1">
            <a:avLst/>
          </a:prstGeom>
          <a:solidFill>
            <a:schemeClr val="accent1"/>
          </a:solidFill>
          <a:ln w="9525" cap="flat" cmpd="sng" algn="ctr">
            <a:solidFill>
              <a:srgbClr val="990000"/>
            </a:solidFill>
            <a:prstDash val="solid"/>
            <a:round/>
            <a:headEnd type="none" w="med" len="med"/>
            <a:tailEnd type="arrow"/>
          </a:ln>
          <a:effectLst/>
        </p:spPr>
      </p:cxnSp>
      <p:sp>
        <p:nvSpPr>
          <p:cNvPr id="88" name="Text Box 11"/>
          <p:cNvSpPr txBox="1">
            <a:spLocks noChangeArrowheads="1"/>
          </p:cNvSpPr>
          <p:nvPr/>
        </p:nvSpPr>
        <p:spPr bwMode="auto">
          <a:xfrm>
            <a:off x="5004468" y="6390283"/>
            <a:ext cx="3023915" cy="207069"/>
          </a:xfrm>
          <a:prstGeom prst="rect">
            <a:avLst/>
          </a:prstGeom>
          <a:noFill/>
          <a:ln w="9525">
            <a:noFill/>
            <a:miter lim="800000"/>
            <a:headEnd/>
            <a:tailEnd/>
          </a:ln>
        </p:spPr>
        <p:txBody>
          <a:bodyPr lIns="82296" tIns="41148" rIns="82296" bIns="41148"/>
          <a:lstStyle/>
          <a:p>
            <a:pPr>
              <a:defRPr/>
            </a:pPr>
            <a:r>
              <a:rPr lang="ka-GE" sz="1000" dirty="0">
                <a:solidFill>
                  <a:srgbClr val="000000"/>
                </a:solidFill>
                <a:effectLst>
                  <a:outerShdw blurRad="38100" dist="38100" dir="2700000" algn="tl">
                    <a:srgbClr val="FFFFFF"/>
                  </a:outerShdw>
                </a:effectLst>
                <a:cs typeface="Times New Roman" pitchFamily="18" charset="0"/>
              </a:rPr>
              <a:t>ადგილობრივი თვითმმართველობის ბიუჯეტი</a:t>
            </a:r>
            <a:endParaRPr lang="en-GB" sz="1000" dirty="0">
              <a:effectLst>
                <a:outerShdw blurRad="38100" dist="38100" dir="2700000" algn="tl">
                  <a:srgbClr val="000000"/>
                </a:outerShdw>
              </a:effectLst>
            </a:endParaRPr>
          </a:p>
        </p:txBody>
      </p:sp>
      <p:sp>
        <p:nvSpPr>
          <p:cNvPr id="90" name="Line 12"/>
          <p:cNvSpPr>
            <a:spLocks noChangeShapeType="1"/>
          </p:cNvSpPr>
          <p:nvPr/>
        </p:nvSpPr>
        <p:spPr bwMode="auto">
          <a:xfrm>
            <a:off x="4451350" y="6523757"/>
            <a:ext cx="552698" cy="1587"/>
          </a:xfrm>
          <a:prstGeom prst="line">
            <a:avLst/>
          </a:prstGeom>
          <a:noFill/>
          <a:ln w="9525">
            <a:solidFill>
              <a:srgbClr val="990000"/>
            </a:solidFill>
            <a:round/>
            <a:headEnd/>
            <a:tailEnd type="triangle" w="med" len="med"/>
          </a:ln>
        </p:spPr>
        <p:txBody>
          <a:bodyPr/>
          <a:lstStyle/>
          <a:p>
            <a:endParaRPr lang="en-US"/>
          </a:p>
        </p:txBody>
      </p:sp>
      <p:sp>
        <p:nvSpPr>
          <p:cNvPr id="91" name="Line 12"/>
          <p:cNvSpPr>
            <a:spLocks noChangeShapeType="1"/>
          </p:cNvSpPr>
          <p:nvPr/>
        </p:nvSpPr>
        <p:spPr bwMode="auto">
          <a:xfrm>
            <a:off x="4451350" y="6739781"/>
            <a:ext cx="552698" cy="1587"/>
          </a:xfrm>
          <a:prstGeom prst="line">
            <a:avLst/>
          </a:prstGeom>
          <a:noFill/>
          <a:ln w="9525">
            <a:solidFill>
              <a:schemeClr val="accent5">
                <a:lumMod val="50000"/>
              </a:schemeClr>
            </a:solidFill>
            <a:prstDash val="sysDot"/>
            <a:round/>
            <a:headEnd/>
            <a:tailEnd type="triangle" w="med" len="med"/>
          </a:ln>
        </p:spPr>
        <p:txBody>
          <a:bodyPr/>
          <a:lstStyle/>
          <a:p>
            <a:endParaRPr lang="en-US"/>
          </a:p>
        </p:txBody>
      </p:sp>
      <p:cxnSp>
        <p:nvCxnSpPr>
          <p:cNvPr id="95" name="Straight Connector 94"/>
          <p:cNvCxnSpPr/>
          <p:nvPr/>
        </p:nvCxnSpPr>
        <p:spPr bwMode="auto">
          <a:xfrm>
            <a:off x="785020" y="5157192"/>
            <a:ext cx="0" cy="156171"/>
          </a:xfrm>
          <a:prstGeom prst="line">
            <a:avLst/>
          </a:prstGeom>
          <a:solidFill>
            <a:schemeClr val="accent1"/>
          </a:solidFill>
          <a:ln w="9525" cap="flat" cmpd="sng" algn="ctr">
            <a:solidFill>
              <a:srgbClr val="990000"/>
            </a:solidFill>
            <a:prstDash val="solid"/>
            <a:round/>
            <a:headEnd type="none" w="med" len="med"/>
            <a:tailEnd type="none" w="med" len="med"/>
          </a:ln>
          <a:effectLst/>
        </p:spPr>
      </p:cxnSp>
      <p:cxnSp>
        <p:nvCxnSpPr>
          <p:cNvPr id="102" name="Straight Arrow Connector 101"/>
          <p:cNvCxnSpPr>
            <a:endCxn id="321543" idx="1"/>
          </p:cNvCxnSpPr>
          <p:nvPr/>
        </p:nvCxnSpPr>
        <p:spPr bwMode="auto">
          <a:xfrm>
            <a:off x="2214563" y="4778375"/>
            <a:ext cx="1384300" cy="0"/>
          </a:xfrm>
          <a:prstGeom prst="straightConnector1">
            <a:avLst/>
          </a:prstGeom>
          <a:solidFill>
            <a:schemeClr val="accent1"/>
          </a:solidFill>
          <a:ln w="9525" cap="flat" cmpd="sng" algn="ctr">
            <a:solidFill>
              <a:srgbClr val="990000"/>
            </a:solidFill>
            <a:prstDash val="solid"/>
            <a:round/>
            <a:headEnd type="none" w="med" len="med"/>
            <a:tailEnd type="arrow"/>
          </a:ln>
          <a:effectLst/>
        </p:spPr>
      </p:cxnSp>
      <p:cxnSp>
        <p:nvCxnSpPr>
          <p:cNvPr id="67" name="Straight Arrow Connector 66"/>
          <p:cNvCxnSpPr/>
          <p:nvPr/>
        </p:nvCxnSpPr>
        <p:spPr bwMode="auto">
          <a:xfrm flipV="1">
            <a:off x="323528" y="2928938"/>
            <a:ext cx="0" cy="1508174"/>
          </a:xfrm>
          <a:prstGeom prst="straightConnector1">
            <a:avLst/>
          </a:prstGeom>
          <a:solidFill>
            <a:schemeClr val="accent1"/>
          </a:solidFill>
          <a:ln w="9525" cap="flat" cmpd="sng" algn="ctr">
            <a:solidFill>
              <a:srgbClr val="990000"/>
            </a:solidFill>
            <a:prstDash val="solid"/>
            <a:round/>
            <a:headEnd type="none" w="med" len="med"/>
            <a:tailEnd type="arrow"/>
          </a:ln>
          <a:effectLst/>
        </p:spPr>
      </p:cxnSp>
      <p:sp>
        <p:nvSpPr>
          <p:cNvPr id="85" name="Line 48"/>
          <p:cNvSpPr>
            <a:spLocks noChangeShapeType="1"/>
          </p:cNvSpPr>
          <p:nvPr/>
        </p:nvSpPr>
        <p:spPr bwMode="auto">
          <a:xfrm>
            <a:off x="2789721" y="2492698"/>
            <a:ext cx="0" cy="360040"/>
          </a:xfrm>
          <a:prstGeom prst="line">
            <a:avLst/>
          </a:prstGeom>
          <a:noFill/>
          <a:ln w="9525">
            <a:solidFill>
              <a:srgbClr val="000000"/>
            </a:solidFill>
            <a:prstDash val="lgDash"/>
            <a:round/>
            <a:headEnd/>
            <a:tailEnd type="triangle" w="med" len="med"/>
          </a:ln>
        </p:spPr>
        <p:txBody>
          <a:bodyPr/>
          <a:lstStyle/>
          <a:p>
            <a:endParaRPr lang="en-US"/>
          </a:p>
        </p:txBody>
      </p:sp>
      <p:grpSp>
        <p:nvGrpSpPr>
          <p:cNvPr id="4" name="Group 3"/>
          <p:cNvGrpSpPr/>
          <p:nvPr/>
        </p:nvGrpSpPr>
        <p:grpSpPr>
          <a:xfrm>
            <a:off x="1331640" y="1981019"/>
            <a:ext cx="2513830" cy="799909"/>
            <a:chOff x="9468544" y="1947867"/>
            <a:chExt cx="2513830" cy="799909"/>
          </a:xfrm>
        </p:grpSpPr>
        <p:sp>
          <p:nvSpPr>
            <p:cNvPr id="3" name="TextBox 2"/>
            <p:cNvSpPr txBox="1"/>
            <p:nvPr/>
          </p:nvSpPr>
          <p:spPr>
            <a:xfrm>
              <a:off x="9468544" y="1947867"/>
              <a:ext cx="2513830" cy="369332"/>
            </a:xfrm>
            <a:prstGeom prst="rect">
              <a:avLst/>
            </a:prstGeom>
            <a:solidFill>
              <a:schemeClr val="bg1"/>
            </a:solidFill>
          </p:spPr>
          <p:txBody>
            <a:bodyPr wrap="none" rtlCol="0">
              <a:spAutoFit/>
            </a:bodyPr>
            <a:lstStyle/>
            <a:p>
              <a:r>
                <a:rPr lang="ka-GE" dirty="0"/>
                <a:t>2014 წ. სექტემბრიდან</a:t>
              </a:r>
              <a:endParaRPr lang="en-US" dirty="0"/>
            </a:p>
          </p:txBody>
        </p:sp>
        <p:sp>
          <p:nvSpPr>
            <p:cNvPr id="86" name="Multiply 85"/>
            <p:cNvSpPr/>
            <p:nvPr/>
          </p:nvSpPr>
          <p:spPr bwMode="auto">
            <a:xfrm>
              <a:off x="10185837" y="2526047"/>
              <a:ext cx="204788" cy="221729"/>
            </a:xfrm>
            <a:prstGeom prst="mathMultiply">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cs typeface="Arial" charset="0"/>
              </a:endParaRPr>
            </a:p>
          </p:txBody>
        </p:sp>
        <p:sp>
          <p:nvSpPr>
            <p:cNvPr id="87" name="Multiply 86"/>
            <p:cNvSpPr/>
            <p:nvPr/>
          </p:nvSpPr>
          <p:spPr bwMode="auto">
            <a:xfrm>
              <a:off x="10553523" y="2526046"/>
              <a:ext cx="204788" cy="221729"/>
            </a:xfrm>
            <a:prstGeom prst="mathMultiply">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cs typeface="Arial" charset="0"/>
              </a:endParaRPr>
            </a:p>
          </p:txBody>
        </p:sp>
        <p:sp>
          <p:nvSpPr>
            <p:cNvPr id="89" name="Multiply 88"/>
            <p:cNvSpPr/>
            <p:nvPr/>
          </p:nvSpPr>
          <p:spPr bwMode="auto">
            <a:xfrm>
              <a:off x="11119146" y="2512549"/>
              <a:ext cx="204788" cy="221729"/>
            </a:xfrm>
            <a:prstGeom prst="mathMultiply">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cs typeface="Arial" charset="0"/>
              </a:endParaRPr>
            </a:p>
          </p:txBody>
        </p:sp>
        <p:sp>
          <p:nvSpPr>
            <p:cNvPr id="92" name="Multiply 91"/>
            <p:cNvSpPr/>
            <p:nvPr/>
          </p:nvSpPr>
          <p:spPr bwMode="auto">
            <a:xfrm>
              <a:off x="9752619" y="2508771"/>
              <a:ext cx="204788" cy="221729"/>
            </a:xfrm>
            <a:prstGeom prst="mathMultiply">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cs typeface="Arial" charset="0"/>
              </a:endParaRPr>
            </a:p>
          </p:txBody>
        </p:sp>
        <p:sp>
          <p:nvSpPr>
            <p:cNvPr id="93" name="Multiply 92"/>
            <p:cNvSpPr/>
            <p:nvPr/>
          </p:nvSpPr>
          <p:spPr bwMode="auto">
            <a:xfrm>
              <a:off x="11712028" y="2504082"/>
              <a:ext cx="204788" cy="221729"/>
            </a:xfrm>
            <a:prstGeom prst="mathMultiply">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cs typeface="Arial" charset="0"/>
              </a:endParaRPr>
            </a:p>
          </p:txBody>
        </p:sp>
        <p:sp>
          <p:nvSpPr>
            <p:cNvPr id="94" name="Multiply 93"/>
            <p:cNvSpPr/>
            <p:nvPr/>
          </p:nvSpPr>
          <p:spPr bwMode="auto">
            <a:xfrm>
              <a:off x="11450934" y="2500929"/>
              <a:ext cx="204788" cy="221729"/>
            </a:xfrm>
            <a:prstGeom prst="mathMultiply">
              <a:avLst/>
            </a:prstGeom>
            <a:solidFill>
              <a:srgbClr val="FF0000"/>
            </a:solid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a:ln>
                  <a:noFill/>
                </a:ln>
                <a:solidFill>
                  <a:schemeClr val="tx1"/>
                </a:solidFill>
                <a:effectLst/>
                <a:latin typeface="Arial" charset="0"/>
                <a:cs typeface="Arial"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t>კითხვა</a:t>
            </a:r>
            <a:endParaRPr lang="en-US" dirty="0"/>
          </a:p>
        </p:txBody>
      </p:sp>
      <p:sp>
        <p:nvSpPr>
          <p:cNvPr id="3" name="Content Placeholder 2"/>
          <p:cNvSpPr>
            <a:spLocks noGrp="1"/>
          </p:cNvSpPr>
          <p:nvPr>
            <p:ph idx="1"/>
          </p:nvPr>
        </p:nvSpPr>
        <p:spPr/>
        <p:txBody>
          <a:bodyPr/>
          <a:lstStyle/>
          <a:p>
            <a:pPr lvl="0"/>
            <a:r>
              <a:rPr lang="ka-GE" dirty="0">
                <a:effectLst/>
              </a:rPr>
              <a:t>საყოველთაო ჯანდაცვის პროგრამა დაზღვევაა თუ არა (დაასაბუთეთ თუ არის რატომ და თუ არა რატომ... ბისმარკისა და ბევერიჯის მოდელების ტერმინების გამოყენებით)</a:t>
            </a:r>
            <a:endParaRPr lang="en-US" dirty="0">
              <a:effectLst/>
            </a:endParaRPr>
          </a:p>
          <a:p>
            <a:endParaRPr lang="en-US" dirty="0"/>
          </a:p>
        </p:txBody>
      </p:sp>
    </p:spTree>
    <p:extLst>
      <p:ext uri="{BB962C8B-B14F-4D97-AF65-F5344CB8AC3E}">
        <p14:creationId xmlns:p14="http://schemas.microsoft.com/office/powerpoint/2010/main" val="2705686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6052"/>
            <a:ext cx="8229600" cy="1143000"/>
          </a:xfrm>
        </p:spPr>
        <p:txBody>
          <a:bodyPr/>
          <a:lstStyle/>
          <a:p>
            <a:r>
              <a:rPr lang="ka-GE" sz="3200" dirty="0"/>
              <a:t>საყოველთაო ჯანდაცვის პროგრამა</a:t>
            </a:r>
            <a:r>
              <a:rPr lang="en-US" sz="3200" dirty="0"/>
              <a:t> - </a:t>
            </a:r>
            <a:r>
              <a:rPr lang="ka-GE" sz="3200" dirty="0"/>
              <a:t>მიზანი</a:t>
            </a:r>
            <a:endParaRPr lang="en-US" sz="3200" dirty="0"/>
          </a:p>
        </p:txBody>
      </p:sp>
      <p:sp>
        <p:nvSpPr>
          <p:cNvPr id="3" name="Content Placeholder 2"/>
          <p:cNvSpPr>
            <a:spLocks noGrp="1"/>
          </p:cNvSpPr>
          <p:nvPr>
            <p:ph idx="1"/>
          </p:nvPr>
        </p:nvSpPr>
        <p:spPr>
          <a:xfrm>
            <a:off x="251520" y="908720"/>
            <a:ext cx="8445624" cy="4525963"/>
          </a:xfrm>
        </p:spPr>
        <p:txBody>
          <a:bodyPr/>
          <a:lstStyle/>
          <a:p>
            <a:r>
              <a:rPr lang="en-US" sz="2400" dirty="0" err="1">
                <a:effectLst/>
              </a:rPr>
              <a:t>საქართველოს</a:t>
            </a:r>
            <a:r>
              <a:rPr lang="en-US" sz="2400" dirty="0">
                <a:effectLst/>
              </a:rPr>
              <a:t> </a:t>
            </a:r>
            <a:r>
              <a:rPr lang="en-US" sz="2400" dirty="0" err="1">
                <a:effectLst/>
              </a:rPr>
              <a:t>მოსახლეობისათვის</a:t>
            </a:r>
            <a:r>
              <a:rPr lang="en-US" sz="2400" dirty="0">
                <a:effectLst/>
              </a:rPr>
              <a:t> </a:t>
            </a:r>
            <a:r>
              <a:rPr lang="en-US" sz="2400" dirty="0" err="1">
                <a:effectLst/>
              </a:rPr>
              <a:t>შექმნას</a:t>
            </a:r>
            <a:r>
              <a:rPr lang="en-US" sz="2400" dirty="0">
                <a:effectLst/>
              </a:rPr>
              <a:t> </a:t>
            </a:r>
            <a:r>
              <a:rPr lang="en-US" sz="2400" dirty="0" err="1">
                <a:effectLst/>
              </a:rPr>
              <a:t>ფინანსური</a:t>
            </a:r>
            <a:r>
              <a:rPr lang="en-US" sz="2400" dirty="0">
                <a:effectLst/>
              </a:rPr>
              <a:t> </a:t>
            </a:r>
            <a:r>
              <a:rPr lang="en-US" sz="2400" dirty="0" err="1">
                <a:effectLst/>
              </a:rPr>
              <a:t>უზრუნველყოფა</a:t>
            </a:r>
            <a:r>
              <a:rPr lang="en-US" sz="2400" dirty="0">
                <a:effectLst/>
              </a:rPr>
              <a:t> </a:t>
            </a:r>
            <a:r>
              <a:rPr lang="en-US" sz="2400" dirty="0" err="1">
                <a:effectLst/>
              </a:rPr>
              <a:t>სამედიცინო</a:t>
            </a:r>
            <a:r>
              <a:rPr lang="en-US" sz="2400" dirty="0">
                <a:effectLst/>
              </a:rPr>
              <a:t> </a:t>
            </a:r>
            <a:r>
              <a:rPr lang="en-US" sz="2400" dirty="0" err="1">
                <a:effectLst/>
              </a:rPr>
              <a:t>მომსახურების</a:t>
            </a:r>
            <a:r>
              <a:rPr lang="en-US" sz="2400" dirty="0">
                <a:effectLst/>
              </a:rPr>
              <a:t> </a:t>
            </a:r>
            <a:r>
              <a:rPr lang="en-US" sz="2400" dirty="0" err="1">
                <a:effectLst/>
              </a:rPr>
              <a:t>ხელმისაწვდომობისათვის</a:t>
            </a:r>
            <a:endParaRPr lang="en-US" sz="2400" dirty="0">
              <a:effectLst/>
            </a:endParaRPr>
          </a:p>
          <a:p>
            <a:pPr lvl="1"/>
            <a:r>
              <a:rPr lang="en-US" sz="2400" dirty="0" err="1">
                <a:effectLst/>
              </a:rPr>
              <a:t>პირველადი</a:t>
            </a:r>
            <a:r>
              <a:rPr lang="en-US" sz="2400" dirty="0">
                <a:effectLst/>
              </a:rPr>
              <a:t> </a:t>
            </a:r>
            <a:r>
              <a:rPr lang="en-US" sz="2400" dirty="0" err="1">
                <a:effectLst/>
              </a:rPr>
              <a:t>ჯანდაცვის</a:t>
            </a:r>
            <a:r>
              <a:rPr lang="en-US" sz="2400" dirty="0">
                <a:effectLst/>
              </a:rPr>
              <a:t> </a:t>
            </a:r>
            <a:r>
              <a:rPr lang="en-US" sz="2400" dirty="0" err="1">
                <a:effectLst/>
              </a:rPr>
              <a:t>მომსახურებაზე</a:t>
            </a:r>
            <a:r>
              <a:rPr lang="en-US" sz="2400" dirty="0">
                <a:effectLst/>
              </a:rPr>
              <a:t> </a:t>
            </a:r>
            <a:r>
              <a:rPr lang="en-US" sz="2400" dirty="0" err="1">
                <a:effectLst/>
              </a:rPr>
              <a:t>მოსახლეობის</a:t>
            </a:r>
            <a:r>
              <a:rPr lang="en-US" sz="2400" dirty="0">
                <a:effectLst/>
              </a:rPr>
              <a:t> </a:t>
            </a:r>
            <a:r>
              <a:rPr lang="en-US" sz="2400" dirty="0" err="1">
                <a:effectLst/>
              </a:rPr>
              <a:t>გეოგრაფიული</a:t>
            </a:r>
            <a:r>
              <a:rPr lang="en-US" sz="2400" dirty="0">
                <a:effectLst/>
              </a:rPr>
              <a:t> </a:t>
            </a:r>
            <a:r>
              <a:rPr lang="en-US" sz="2400" dirty="0" err="1">
                <a:effectLst/>
              </a:rPr>
              <a:t>და</a:t>
            </a:r>
            <a:r>
              <a:rPr lang="en-US" sz="2400" dirty="0">
                <a:effectLst/>
              </a:rPr>
              <a:t> </a:t>
            </a:r>
            <a:r>
              <a:rPr lang="en-US" sz="2400" dirty="0" err="1">
                <a:effectLst/>
              </a:rPr>
              <a:t>ფინანსური</a:t>
            </a:r>
            <a:r>
              <a:rPr lang="en-US" sz="2400" dirty="0">
                <a:effectLst/>
              </a:rPr>
              <a:t> </a:t>
            </a:r>
            <a:r>
              <a:rPr lang="en-US" sz="2400" dirty="0" err="1">
                <a:effectLst/>
              </a:rPr>
              <a:t>ხელმისაწვდომობის</a:t>
            </a:r>
            <a:r>
              <a:rPr lang="en-US" sz="2400" dirty="0">
                <a:effectLst/>
              </a:rPr>
              <a:t> </a:t>
            </a:r>
            <a:r>
              <a:rPr lang="en-US" sz="2400" dirty="0" err="1">
                <a:effectLst/>
              </a:rPr>
              <a:t>გაზრდა</a:t>
            </a:r>
            <a:r>
              <a:rPr lang="en-US" sz="2400" dirty="0">
                <a:effectLst/>
              </a:rPr>
              <a:t>; </a:t>
            </a:r>
          </a:p>
          <a:p>
            <a:pPr lvl="1"/>
            <a:r>
              <a:rPr lang="en-US" sz="2400" dirty="0" err="1">
                <a:effectLst/>
              </a:rPr>
              <a:t>ამბულატორიული</a:t>
            </a:r>
            <a:r>
              <a:rPr lang="en-US" sz="2400" dirty="0">
                <a:effectLst/>
              </a:rPr>
              <a:t> </a:t>
            </a:r>
            <a:r>
              <a:rPr lang="en-US" sz="2400" dirty="0" err="1">
                <a:effectLst/>
              </a:rPr>
              <a:t>მომსახურების</a:t>
            </a:r>
            <a:r>
              <a:rPr lang="en-US" sz="2400" dirty="0">
                <a:effectLst/>
              </a:rPr>
              <a:t> </a:t>
            </a:r>
            <a:r>
              <a:rPr lang="en-US" sz="2400" dirty="0" err="1">
                <a:effectLst/>
              </a:rPr>
              <a:t>მოხმარების</a:t>
            </a:r>
            <a:r>
              <a:rPr lang="en-US" sz="2400" dirty="0">
                <a:effectLst/>
              </a:rPr>
              <a:t> </a:t>
            </a:r>
            <a:r>
              <a:rPr lang="en-US" sz="2400" dirty="0" err="1">
                <a:effectLst/>
              </a:rPr>
              <a:t>გაზრდა</a:t>
            </a:r>
            <a:r>
              <a:rPr lang="en-US" sz="2400" dirty="0">
                <a:effectLst/>
              </a:rPr>
              <a:t> </a:t>
            </a:r>
            <a:r>
              <a:rPr lang="en-US" sz="2400" dirty="0" err="1">
                <a:effectLst/>
              </a:rPr>
              <a:t>ძვირადღირებული</a:t>
            </a:r>
            <a:r>
              <a:rPr lang="en-US" sz="2400" dirty="0">
                <a:effectLst/>
              </a:rPr>
              <a:t> </a:t>
            </a:r>
            <a:r>
              <a:rPr lang="en-US" sz="2400" dirty="0" err="1">
                <a:effectLst/>
              </a:rPr>
              <a:t>და</a:t>
            </a:r>
            <a:r>
              <a:rPr lang="en-US" sz="2400" dirty="0">
                <a:effectLst/>
              </a:rPr>
              <a:t> </a:t>
            </a:r>
            <a:r>
              <a:rPr lang="en-US" sz="2400" dirty="0" err="1">
                <a:effectLst/>
              </a:rPr>
              <a:t>მაღალტექნოლოგიური</a:t>
            </a:r>
            <a:r>
              <a:rPr lang="en-US" sz="2400" dirty="0">
                <a:effectLst/>
              </a:rPr>
              <a:t> </a:t>
            </a:r>
            <a:r>
              <a:rPr lang="en-US" sz="2400" dirty="0" err="1">
                <a:effectLst/>
              </a:rPr>
              <a:t>ჰოსპიტალური</a:t>
            </a:r>
            <a:r>
              <a:rPr lang="en-US" sz="2400" dirty="0">
                <a:effectLst/>
              </a:rPr>
              <a:t> </a:t>
            </a:r>
            <a:r>
              <a:rPr lang="en-US" sz="2400" dirty="0" err="1">
                <a:effectLst/>
              </a:rPr>
              <a:t>მომსახურების</a:t>
            </a:r>
            <a:r>
              <a:rPr lang="en-US" sz="2400" dirty="0">
                <a:effectLst/>
              </a:rPr>
              <a:t> </a:t>
            </a:r>
            <a:r>
              <a:rPr lang="en-US" sz="2400" dirty="0" err="1">
                <a:effectLst/>
              </a:rPr>
              <a:t>მოხმარების</a:t>
            </a:r>
            <a:r>
              <a:rPr lang="en-US" sz="2400" dirty="0">
                <a:effectLst/>
              </a:rPr>
              <a:t> </a:t>
            </a:r>
            <a:r>
              <a:rPr lang="en-US" sz="2400" dirty="0" err="1">
                <a:effectLst/>
              </a:rPr>
              <a:t>რაციონალიზაციის</a:t>
            </a:r>
            <a:r>
              <a:rPr lang="en-US" sz="2400" dirty="0">
                <a:effectLst/>
              </a:rPr>
              <a:t> </a:t>
            </a:r>
            <a:r>
              <a:rPr lang="en-US" sz="2400" dirty="0" err="1">
                <a:effectLst/>
              </a:rPr>
              <a:t>მიზნით</a:t>
            </a:r>
            <a:r>
              <a:rPr lang="en-US" sz="2400" dirty="0">
                <a:effectLst/>
              </a:rPr>
              <a:t>; </a:t>
            </a:r>
          </a:p>
          <a:p>
            <a:pPr lvl="1"/>
            <a:r>
              <a:rPr lang="en-US" sz="2400" dirty="0" err="1">
                <a:effectLst/>
              </a:rPr>
              <a:t>მოსახლეობის</a:t>
            </a:r>
            <a:r>
              <a:rPr lang="en-US" sz="2400" dirty="0">
                <a:effectLst/>
              </a:rPr>
              <a:t> </a:t>
            </a:r>
            <a:r>
              <a:rPr lang="en-US" sz="2400" dirty="0" err="1">
                <a:effectLst/>
              </a:rPr>
              <a:t>ჯანმრთელობის</a:t>
            </a:r>
            <a:r>
              <a:rPr lang="en-US" sz="2400" dirty="0">
                <a:effectLst/>
              </a:rPr>
              <a:t> </a:t>
            </a:r>
            <a:r>
              <a:rPr lang="en-US" sz="2400" dirty="0" err="1">
                <a:effectLst/>
              </a:rPr>
              <a:t>მდგომარეობის</a:t>
            </a:r>
            <a:r>
              <a:rPr lang="en-US" sz="2400" dirty="0">
                <a:effectLst/>
              </a:rPr>
              <a:t> </a:t>
            </a:r>
            <a:r>
              <a:rPr lang="en-US" sz="2400" dirty="0" err="1">
                <a:effectLst/>
              </a:rPr>
              <a:t>გაუმჯობესება</a:t>
            </a:r>
            <a:r>
              <a:rPr lang="en-US" sz="2400" dirty="0">
                <a:effectLst/>
              </a:rPr>
              <a:t> </a:t>
            </a:r>
            <a:r>
              <a:rPr lang="en-US" sz="2400" dirty="0" err="1">
                <a:effectLst/>
              </a:rPr>
              <a:t>გადაუდებელ</a:t>
            </a:r>
            <a:r>
              <a:rPr lang="en-US" sz="2400" dirty="0">
                <a:effectLst/>
              </a:rPr>
              <a:t> </a:t>
            </a:r>
            <a:r>
              <a:rPr lang="en-US" sz="2400" dirty="0" err="1">
                <a:effectLst/>
              </a:rPr>
              <a:t>და</a:t>
            </a:r>
            <a:r>
              <a:rPr lang="en-US" sz="2400" dirty="0">
                <a:effectLst/>
              </a:rPr>
              <a:t> </a:t>
            </a:r>
            <a:r>
              <a:rPr lang="en-US" sz="2400" dirty="0" err="1">
                <a:effectLst/>
              </a:rPr>
              <a:t>გეგმურ</a:t>
            </a:r>
            <a:r>
              <a:rPr lang="en-US" sz="2400" dirty="0">
                <a:effectLst/>
              </a:rPr>
              <a:t> </a:t>
            </a:r>
            <a:r>
              <a:rPr lang="en-US" sz="2400" dirty="0" err="1">
                <a:effectLst/>
              </a:rPr>
              <a:t>სტაციონარულ</a:t>
            </a:r>
            <a:r>
              <a:rPr lang="en-US" sz="2400" dirty="0">
                <a:effectLst/>
              </a:rPr>
              <a:t> </a:t>
            </a:r>
            <a:r>
              <a:rPr lang="en-US" sz="2400" dirty="0" err="1">
                <a:effectLst/>
              </a:rPr>
              <a:t>და</a:t>
            </a:r>
            <a:r>
              <a:rPr lang="en-US" sz="2400" dirty="0">
                <a:effectLst/>
              </a:rPr>
              <a:t> </a:t>
            </a:r>
            <a:r>
              <a:rPr lang="en-US" sz="2400" dirty="0" err="1">
                <a:effectLst/>
              </a:rPr>
              <a:t>ამბულატორიულ</a:t>
            </a:r>
            <a:r>
              <a:rPr lang="en-US" sz="2400" dirty="0">
                <a:effectLst/>
              </a:rPr>
              <a:t> </a:t>
            </a:r>
            <a:r>
              <a:rPr lang="en-US" sz="2400" dirty="0" err="1">
                <a:effectLst/>
              </a:rPr>
              <a:t>მომსახურებაზე</a:t>
            </a:r>
            <a:r>
              <a:rPr lang="en-US" sz="2400" dirty="0">
                <a:effectLst/>
              </a:rPr>
              <a:t> </a:t>
            </a:r>
            <a:r>
              <a:rPr lang="en-US" sz="2400" dirty="0" err="1">
                <a:effectLst/>
              </a:rPr>
              <a:t>ფინანსური</a:t>
            </a:r>
            <a:r>
              <a:rPr lang="en-US" sz="2400" dirty="0">
                <a:effectLst/>
              </a:rPr>
              <a:t> </a:t>
            </a:r>
            <a:r>
              <a:rPr lang="en-US" sz="2400" dirty="0" err="1">
                <a:effectLst/>
              </a:rPr>
              <a:t>ხელმისაწვდომობის</a:t>
            </a:r>
            <a:r>
              <a:rPr lang="en-US" sz="2400" dirty="0">
                <a:effectLst/>
              </a:rPr>
              <a:t> </a:t>
            </a:r>
            <a:r>
              <a:rPr lang="en-US" sz="2400" dirty="0" err="1">
                <a:effectLst/>
              </a:rPr>
              <a:t>გაზრდის</a:t>
            </a:r>
            <a:r>
              <a:rPr lang="en-US" sz="2400" dirty="0">
                <a:effectLst/>
              </a:rPr>
              <a:t> </a:t>
            </a:r>
            <a:r>
              <a:rPr lang="en-US" sz="2400" dirty="0" err="1">
                <a:effectLst/>
              </a:rPr>
              <a:t>გზით</a:t>
            </a:r>
            <a:r>
              <a:rPr lang="en-US" sz="2400" dirty="0">
                <a:effectLst/>
              </a:rPr>
              <a:t>;</a:t>
            </a:r>
          </a:p>
          <a:p>
            <a:endParaRPr lang="en-US" sz="2400" dirty="0">
              <a:effectLst/>
            </a:endParaRPr>
          </a:p>
          <a:p>
            <a:r>
              <a:rPr lang="ka-GE" sz="2400" dirty="0">
                <a:latin typeface="Kozuka Mincho Pro H" pitchFamily="18" charset="-128"/>
                <a:ea typeface="Kozuka Mincho Pro H" pitchFamily="18" charset="-128"/>
              </a:rPr>
              <a:t> </a:t>
            </a:r>
            <a:endParaRPr lang="ka-GE" sz="2400" dirty="0"/>
          </a:p>
          <a:p>
            <a:pPr lvl="1"/>
            <a:endParaRPr lang="en-US" sz="2400" dirty="0"/>
          </a:p>
        </p:txBody>
      </p:sp>
    </p:spTree>
    <p:extLst>
      <p:ext uri="{BB962C8B-B14F-4D97-AF65-F5344CB8AC3E}">
        <p14:creationId xmlns:p14="http://schemas.microsoft.com/office/powerpoint/2010/main" val="2299543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Rot="1" noChangeArrowheads="1"/>
          </p:cNvSpPr>
          <p:nvPr>
            <p:ph type="title"/>
          </p:nvPr>
        </p:nvSpPr>
        <p:spPr>
          <a:xfrm>
            <a:off x="395536" y="0"/>
            <a:ext cx="8229600" cy="1143000"/>
          </a:xfrm>
        </p:spPr>
        <p:txBody>
          <a:bodyPr/>
          <a:lstStyle/>
          <a:p>
            <a:pPr eaLnBrk="1" hangingPunct="1">
              <a:defRPr/>
            </a:pPr>
            <a:r>
              <a:rPr lang="ka-GE" sz="3200"/>
              <a:t>შინაარსი</a:t>
            </a:r>
            <a:endParaRPr lang="ru-RU" sz="3200" dirty="0"/>
          </a:p>
        </p:txBody>
      </p:sp>
      <p:sp>
        <p:nvSpPr>
          <p:cNvPr id="421891" name="Rectangle 3"/>
          <p:cNvSpPr>
            <a:spLocks noGrp="1" noChangeArrowheads="1"/>
          </p:cNvSpPr>
          <p:nvPr>
            <p:ph type="body" idx="1"/>
          </p:nvPr>
        </p:nvSpPr>
        <p:spPr>
          <a:xfrm>
            <a:off x="467544" y="908720"/>
            <a:ext cx="8229600" cy="4525962"/>
          </a:xfrm>
        </p:spPr>
        <p:txBody>
          <a:bodyPr/>
          <a:lstStyle/>
          <a:p>
            <a:pPr eaLnBrk="1" hangingPunct="1">
              <a:defRPr/>
            </a:pPr>
            <a:r>
              <a:rPr lang="ka-GE" sz="2800" dirty="0"/>
              <a:t>ზოგადი პარამეტრები</a:t>
            </a:r>
          </a:p>
          <a:p>
            <a:pPr eaLnBrk="1" hangingPunct="1">
              <a:defRPr/>
            </a:pPr>
            <a:r>
              <a:rPr lang="ka-GE" sz="2800" dirty="0"/>
              <a:t>საქართველოს ჯანდაცვის სისტემის სტრუქტურა</a:t>
            </a:r>
          </a:p>
          <a:p>
            <a:pPr lvl="1" eaLnBrk="1" hangingPunct="1">
              <a:defRPr/>
            </a:pPr>
            <a:r>
              <a:rPr lang="ka-GE" sz="2400" dirty="0"/>
              <a:t>დაფინანსება</a:t>
            </a:r>
          </a:p>
          <a:p>
            <a:pPr lvl="1" eaLnBrk="1" hangingPunct="1">
              <a:defRPr/>
            </a:pPr>
            <a:r>
              <a:rPr lang="ka-GE" sz="2400" dirty="0"/>
              <a:t>ჯანმრთელობის სახელმწიფო დაზღვევა</a:t>
            </a:r>
          </a:p>
          <a:p>
            <a:pPr lvl="1" eaLnBrk="1" hangingPunct="1">
              <a:defRPr/>
            </a:pPr>
            <a:r>
              <a:rPr lang="ka-GE" sz="2400" dirty="0"/>
              <a:t>საყოველთაო ჯანდაცვა</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980728"/>
            <a:ext cx="8435280" cy="4900000"/>
          </a:xfrm>
        </p:spPr>
        <p:txBody>
          <a:bodyPr>
            <a:noAutofit/>
          </a:bodyPr>
          <a:lstStyle/>
          <a:p>
            <a:pPr marL="109728" indent="0" algn="just">
              <a:lnSpc>
                <a:spcPct val="114000"/>
              </a:lnSpc>
              <a:spcBef>
                <a:spcPts val="600"/>
              </a:spcBef>
              <a:spcAft>
                <a:spcPts val="0"/>
              </a:spcAft>
              <a:buNone/>
            </a:pPr>
            <a:r>
              <a:rPr lang="en-US" sz="2400" b="0" dirty="0" err="1"/>
              <a:t>ნებისმიერ</a:t>
            </a:r>
            <a:r>
              <a:rPr lang="en-US" sz="2400" b="0" dirty="0"/>
              <a:t> </a:t>
            </a:r>
            <a:r>
              <a:rPr lang="en-US" sz="2400" b="0" dirty="0" err="1"/>
              <a:t>სამედიცინო</a:t>
            </a:r>
            <a:r>
              <a:rPr lang="en-US" sz="2400" b="0" dirty="0"/>
              <a:t> </a:t>
            </a:r>
            <a:r>
              <a:rPr lang="en-US" sz="2400" b="0" dirty="0" err="1"/>
              <a:t>დაწესებულება</a:t>
            </a:r>
            <a:r>
              <a:rPr lang="en-US" sz="2400" b="0" dirty="0"/>
              <a:t>, </a:t>
            </a:r>
            <a:r>
              <a:rPr lang="en-US" sz="2400" b="0" dirty="0" err="1"/>
              <a:t>რომელიც</a:t>
            </a:r>
            <a:endParaRPr lang="ka-GE" sz="2400" b="0" dirty="0"/>
          </a:p>
          <a:p>
            <a:pPr marL="452628" algn="just">
              <a:lnSpc>
                <a:spcPct val="114000"/>
              </a:lnSpc>
              <a:spcBef>
                <a:spcPts val="600"/>
              </a:spcBef>
              <a:spcAft>
                <a:spcPts val="0"/>
              </a:spcAft>
              <a:buFont typeface="Wingdings" panose="05000000000000000000" pitchFamily="2" charset="2"/>
              <a:buChar char="ü"/>
            </a:pPr>
            <a:r>
              <a:rPr lang="en-US" sz="2400" b="0" dirty="0" err="1"/>
              <a:t>აკმაყოფილებს</a:t>
            </a:r>
            <a:r>
              <a:rPr lang="en-US" sz="2400" b="0" dirty="0"/>
              <a:t> </a:t>
            </a:r>
            <a:r>
              <a:rPr lang="en-US" sz="2400" b="0" dirty="0" err="1"/>
              <a:t>ამ</a:t>
            </a:r>
            <a:r>
              <a:rPr lang="en-US" sz="2400" b="0" dirty="0"/>
              <a:t> </a:t>
            </a:r>
            <a:r>
              <a:rPr lang="en-US" sz="2400" b="0" dirty="0" err="1"/>
              <a:t>საქმიანობისთვის</a:t>
            </a:r>
            <a:r>
              <a:rPr lang="en-US" sz="2400" b="0" dirty="0"/>
              <a:t> </a:t>
            </a:r>
            <a:r>
              <a:rPr lang="en-US" sz="2400" b="0" dirty="0" err="1"/>
              <a:t>კანონმდებლობით</a:t>
            </a:r>
            <a:r>
              <a:rPr lang="en-US" sz="2400" b="0" dirty="0"/>
              <a:t> </a:t>
            </a:r>
            <a:r>
              <a:rPr lang="en-US" sz="2400" b="0" dirty="0" err="1"/>
              <a:t>დადგენილ</a:t>
            </a:r>
            <a:r>
              <a:rPr lang="en-US" sz="2400" b="0" dirty="0"/>
              <a:t> </a:t>
            </a:r>
            <a:r>
              <a:rPr lang="en-US" sz="2400" b="0" dirty="0" err="1"/>
              <a:t>მოთხოვნებს</a:t>
            </a:r>
            <a:endParaRPr lang="ka-GE" sz="2400" b="0" dirty="0"/>
          </a:p>
          <a:p>
            <a:pPr marL="452628" algn="just">
              <a:lnSpc>
                <a:spcPct val="114000"/>
              </a:lnSpc>
              <a:spcBef>
                <a:spcPts val="600"/>
              </a:spcBef>
              <a:spcAft>
                <a:spcPts val="0"/>
              </a:spcAft>
              <a:buFont typeface="Wingdings" panose="05000000000000000000" pitchFamily="2" charset="2"/>
              <a:buChar char="ü"/>
            </a:pPr>
            <a:r>
              <a:rPr lang="en-US" sz="2400" b="0" dirty="0" err="1"/>
              <a:t>გამოთქვამს</a:t>
            </a:r>
            <a:r>
              <a:rPr lang="en-US" sz="2400" b="0" dirty="0"/>
              <a:t> </a:t>
            </a:r>
            <a:r>
              <a:rPr lang="en-US" sz="2400" b="0" dirty="0" err="1"/>
              <a:t>პროგრამაში</a:t>
            </a:r>
            <a:r>
              <a:rPr lang="en-US" sz="2400" b="0" dirty="0"/>
              <a:t> </a:t>
            </a:r>
            <a:r>
              <a:rPr lang="en-US" sz="2400" b="0" dirty="0" err="1"/>
              <a:t>მონაწილეობის</a:t>
            </a:r>
            <a:r>
              <a:rPr lang="en-US" sz="2400" b="0" dirty="0"/>
              <a:t> </a:t>
            </a:r>
            <a:r>
              <a:rPr lang="en-US" sz="2400" b="0" dirty="0" err="1"/>
              <a:t>სურვილს</a:t>
            </a:r>
            <a:endParaRPr lang="ka-GE" sz="2400" b="0" dirty="0"/>
          </a:p>
          <a:p>
            <a:pPr marL="452628" algn="just">
              <a:lnSpc>
                <a:spcPct val="114000"/>
              </a:lnSpc>
              <a:spcBef>
                <a:spcPts val="600"/>
              </a:spcBef>
              <a:spcAft>
                <a:spcPts val="0"/>
              </a:spcAft>
              <a:buFont typeface="Wingdings" panose="05000000000000000000" pitchFamily="2" charset="2"/>
              <a:buChar char="ü"/>
            </a:pPr>
            <a:r>
              <a:rPr lang="en-US" sz="2400" b="0" dirty="0" err="1"/>
              <a:t>ეთანხმება</a:t>
            </a:r>
            <a:r>
              <a:rPr lang="en-US" sz="2400" b="0" dirty="0"/>
              <a:t> </a:t>
            </a:r>
            <a:r>
              <a:rPr lang="en-US" sz="2400" b="0" dirty="0" err="1"/>
              <a:t>პროგრამის</a:t>
            </a:r>
            <a:r>
              <a:rPr lang="en-US" sz="2400" b="0" dirty="0"/>
              <a:t> </a:t>
            </a:r>
            <a:r>
              <a:rPr lang="en-US" sz="2400" b="0" dirty="0" err="1"/>
              <a:t>პირობებს</a:t>
            </a:r>
            <a:r>
              <a:rPr lang="en-US" sz="2400" b="0" dirty="0"/>
              <a:t> </a:t>
            </a:r>
            <a:endParaRPr lang="ka-GE" sz="2400" b="0" dirty="0"/>
          </a:p>
          <a:p>
            <a:pPr marL="452628" algn="just">
              <a:lnSpc>
                <a:spcPct val="114000"/>
              </a:lnSpc>
              <a:spcBef>
                <a:spcPts val="600"/>
              </a:spcBef>
              <a:spcAft>
                <a:spcPts val="0"/>
              </a:spcAft>
              <a:buFont typeface="Wingdings" panose="05000000000000000000" pitchFamily="2" charset="2"/>
              <a:buChar char="ü"/>
            </a:pPr>
            <a:r>
              <a:rPr lang="en-US" sz="2400" b="0" dirty="0" err="1"/>
              <a:t>დადგენილი</a:t>
            </a:r>
            <a:r>
              <a:rPr lang="en-US" sz="2400" b="0" dirty="0"/>
              <a:t> </a:t>
            </a:r>
            <a:r>
              <a:rPr lang="en-US" sz="2400" b="0" dirty="0" err="1"/>
              <a:t>წესით</a:t>
            </a:r>
            <a:r>
              <a:rPr lang="en-US" sz="2400" b="0" dirty="0"/>
              <a:t>, </a:t>
            </a:r>
            <a:r>
              <a:rPr lang="en-US" sz="2400" b="0" dirty="0" err="1"/>
              <a:t>წერილობით</a:t>
            </a:r>
            <a:r>
              <a:rPr lang="en-US" sz="2400" b="0" dirty="0"/>
              <a:t> </a:t>
            </a:r>
            <a:r>
              <a:rPr lang="en-US" sz="2400" b="0" dirty="0" err="1"/>
              <a:t>დაუდასტურებს</a:t>
            </a:r>
            <a:r>
              <a:rPr lang="en-US" sz="2400" b="0" dirty="0"/>
              <a:t> </a:t>
            </a:r>
            <a:r>
              <a:rPr lang="en-US" sz="2400" b="0" dirty="0" err="1"/>
              <a:t>პროგრამაში</a:t>
            </a:r>
            <a:r>
              <a:rPr lang="en-US" sz="2400" b="0" dirty="0"/>
              <a:t> </a:t>
            </a:r>
            <a:r>
              <a:rPr lang="en-US" sz="2400" b="0" dirty="0" err="1"/>
              <a:t>მონაწილეობის</a:t>
            </a:r>
            <a:r>
              <a:rPr lang="en-US" sz="2400" b="0" dirty="0"/>
              <a:t> </a:t>
            </a:r>
            <a:r>
              <a:rPr lang="en-US" sz="2400" b="0" dirty="0" err="1"/>
              <a:t>სურვილს</a:t>
            </a:r>
            <a:r>
              <a:rPr lang="ka-GE" sz="2400" b="0" dirty="0"/>
              <a:t> </a:t>
            </a:r>
          </a:p>
          <a:p>
            <a:pPr marL="109728" indent="0" algn="just">
              <a:lnSpc>
                <a:spcPct val="114000"/>
              </a:lnSpc>
              <a:spcBef>
                <a:spcPts val="600"/>
              </a:spcBef>
              <a:spcAft>
                <a:spcPts val="0"/>
              </a:spcAft>
              <a:buNone/>
            </a:pPr>
            <a:endParaRPr lang="ka-GE" sz="2400" b="0" dirty="0"/>
          </a:p>
          <a:p>
            <a:pPr marL="109728" indent="0" algn="just">
              <a:lnSpc>
                <a:spcPct val="114000"/>
              </a:lnSpc>
              <a:spcBef>
                <a:spcPts val="600"/>
              </a:spcBef>
              <a:spcAft>
                <a:spcPts val="0"/>
              </a:spcAft>
              <a:buNone/>
            </a:pPr>
            <a:r>
              <a:rPr lang="ka-GE" sz="2400" b="0" dirty="0"/>
              <a:t>პროგრამაში ჩართულია 250-ზე მეტი სტაციონარული და 300-მდე ამბულატორიული დაწესებულება</a:t>
            </a:r>
            <a:endParaRPr lang="en-US" sz="2400" b="0" dirty="0"/>
          </a:p>
        </p:txBody>
      </p:sp>
      <p:sp>
        <p:nvSpPr>
          <p:cNvPr id="3" name="Title 2"/>
          <p:cNvSpPr>
            <a:spLocks noGrp="1"/>
          </p:cNvSpPr>
          <p:nvPr>
            <p:ph type="title"/>
          </p:nvPr>
        </p:nvSpPr>
        <p:spPr>
          <a:xfrm>
            <a:off x="827584" y="32172"/>
            <a:ext cx="7696200" cy="457200"/>
          </a:xfrm>
        </p:spPr>
        <p:txBody>
          <a:bodyPr>
            <a:normAutofit/>
          </a:bodyPr>
          <a:lstStyle/>
          <a:p>
            <a:r>
              <a:rPr lang="ka-GE" sz="2400" dirty="0"/>
              <a:t>სამედიცინო მომსახურების მიმწოდებლები</a:t>
            </a:r>
            <a:endParaRPr lang="en-US" sz="2400" dirty="0">
              <a:solidFill>
                <a:schemeClr val="tx2">
                  <a:lumMod val="75000"/>
                </a:schemeClr>
              </a:solidFill>
            </a:endParaRPr>
          </a:p>
        </p:txBody>
      </p:sp>
    </p:spTree>
    <p:extLst>
      <p:ext uri="{BB962C8B-B14F-4D97-AF65-F5344CB8AC3E}">
        <p14:creationId xmlns:p14="http://schemas.microsoft.com/office/powerpoint/2010/main" val="24696240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t>საყოველთაო ჯანდაცვის პროგრამა</a:t>
            </a:r>
            <a:endParaRPr lang="en-US" dirty="0"/>
          </a:p>
        </p:txBody>
      </p:sp>
      <p:sp>
        <p:nvSpPr>
          <p:cNvPr id="3" name="Content Placeholder 2"/>
          <p:cNvSpPr>
            <a:spLocks noGrp="1"/>
          </p:cNvSpPr>
          <p:nvPr>
            <p:ph idx="1"/>
          </p:nvPr>
        </p:nvSpPr>
        <p:spPr>
          <a:xfrm>
            <a:off x="467544" y="1340768"/>
            <a:ext cx="8229600" cy="4525963"/>
          </a:xfrm>
        </p:spPr>
        <p:txBody>
          <a:bodyPr/>
          <a:lstStyle/>
          <a:p>
            <a:r>
              <a:rPr lang="en-US" sz="2000" dirty="0">
                <a:latin typeface="Kozuka Mincho Pro H" pitchFamily="18" charset="-128"/>
                <a:ea typeface="Kozuka Mincho Pro H" pitchFamily="18" charset="-128"/>
              </a:rPr>
              <a:t>I</a:t>
            </a:r>
            <a:r>
              <a:rPr lang="en-US" sz="2000" dirty="0"/>
              <a:t> </a:t>
            </a:r>
            <a:r>
              <a:rPr lang="ka-GE" sz="2000" dirty="0"/>
              <a:t>ფაზა - 2013 წლის 28 თებერვლი (მინიმალური პაკეტი)</a:t>
            </a:r>
          </a:p>
          <a:p>
            <a:pPr lvl="1"/>
            <a:r>
              <a:rPr lang="ka-GE" sz="2000" dirty="0"/>
              <a:t>გეგმიური ამბულატორია</a:t>
            </a:r>
          </a:p>
          <a:p>
            <a:pPr lvl="1"/>
            <a:r>
              <a:rPr lang="ka-GE" sz="2000" dirty="0"/>
              <a:t>გადაუდებელი ამბულატორია და სტაციონარი</a:t>
            </a:r>
          </a:p>
          <a:p>
            <a:r>
              <a:rPr lang="en-US" sz="2000" dirty="0">
                <a:latin typeface="Kozuka Mincho Pro H" pitchFamily="18" charset="-128"/>
                <a:ea typeface="Kozuka Mincho Pro H" pitchFamily="18" charset="-128"/>
              </a:rPr>
              <a:t>II</a:t>
            </a:r>
            <a:r>
              <a:rPr lang="en-US" sz="2000" dirty="0"/>
              <a:t> </a:t>
            </a:r>
            <a:r>
              <a:rPr lang="ka-GE" sz="2000" dirty="0"/>
              <a:t>ფაზა - 2013 წლის 1 ივლისი (საბაზისო პაკეტი)</a:t>
            </a:r>
          </a:p>
          <a:p>
            <a:pPr lvl="1"/>
            <a:r>
              <a:rPr lang="ka-GE" sz="2000" dirty="0"/>
              <a:t>გეგმიური ამბულატორია</a:t>
            </a:r>
          </a:p>
          <a:p>
            <a:pPr lvl="1"/>
            <a:r>
              <a:rPr lang="ka-GE" sz="2000" dirty="0"/>
              <a:t>ლაბორატორიული და დიაგნისტიკური სერვისები</a:t>
            </a:r>
          </a:p>
          <a:p>
            <a:pPr lvl="1"/>
            <a:r>
              <a:rPr lang="ka-GE" sz="2000" dirty="0"/>
              <a:t>გადაუდებელი ამბულატორია და სტაციონარი</a:t>
            </a:r>
          </a:p>
          <a:p>
            <a:pPr lvl="1"/>
            <a:r>
              <a:rPr lang="ka-GE" sz="2000" dirty="0"/>
              <a:t>გეგმიური ქირურგია</a:t>
            </a:r>
          </a:p>
          <a:p>
            <a:pPr lvl="1"/>
            <a:r>
              <a:rPr lang="ka-GE" sz="2000" dirty="0"/>
              <a:t>ქიმიო, ჰორმონო და სხივური თერაპია</a:t>
            </a:r>
          </a:p>
          <a:p>
            <a:pPr lvl="1"/>
            <a:r>
              <a:rPr lang="ka-GE" sz="2000" dirty="0"/>
              <a:t>მშობიარობა და საკეისრო კვეთა</a:t>
            </a:r>
            <a:r>
              <a:rPr lang="en-US" sz="2000" dirty="0"/>
              <a:t> (</a:t>
            </a:r>
            <a:r>
              <a:rPr lang="ka-GE" sz="2000" dirty="0"/>
              <a:t>ყველასთვის)</a:t>
            </a:r>
          </a:p>
          <a:p>
            <a:r>
              <a:rPr lang="en-US" sz="2000" dirty="0"/>
              <a:t>III </a:t>
            </a:r>
            <a:r>
              <a:rPr lang="ka-GE" sz="2000" dirty="0"/>
              <a:t>ფაზა - 2017 წლის 1 მაისი - მომსახურების სტრატიფიცირება შემოსავლების ჯგუფების მიხედვით</a:t>
            </a:r>
          </a:p>
          <a:p>
            <a:pPr lvl="1"/>
            <a:endParaRPr lang="en-US" sz="2000" dirty="0"/>
          </a:p>
        </p:txBody>
      </p:sp>
    </p:spTree>
    <p:extLst>
      <p:ext uri="{BB962C8B-B14F-4D97-AF65-F5344CB8AC3E}">
        <p14:creationId xmlns:p14="http://schemas.microsoft.com/office/powerpoint/2010/main" val="11729120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124744"/>
            <a:ext cx="8382001" cy="4538472"/>
          </a:xfrm>
        </p:spPr>
        <p:txBody>
          <a:bodyPr>
            <a:noAutofit/>
          </a:bodyPr>
          <a:lstStyle/>
          <a:p>
            <a:pPr lvl="0" algn="just">
              <a:lnSpc>
                <a:spcPct val="114000"/>
              </a:lnSpc>
              <a:spcBef>
                <a:spcPts val="0"/>
              </a:spcBef>
              <a:spcAft>
                <a:spcPts val="1200"/>
              </a:spcAft>
              <a:buClr>
                <a:schemeClr val="accent1">
                  <a:lumMod val="75000"/>
                </a:schemeClr>
              </a:buClr>
              <a:buSzPct val="120000"/>
              <a:buFont typeface="Wingdings" panose="05000000000000000000" pitchFamily="2" charset="2"/>
              <a:buChar char="Ø"/>
            </a:pPr>
            <a:r>
              <a:rPr lang="en-US" sz="2000" b="0" dirty="0" err="1"/>
              <a:t>გეგმური</a:t>
            </a:r>
            <a:r>
              <a:rPr lang="en-US" sz="2000" b="0" dirty="0"/>
              <a:t> </a:t>
            </a:r>
            <a:r>
              <a:rPr lang="en-US" sz="2000" b="0" dirty="0" err="1"/>
              <a:t>ამბულატორიული</a:t>
            </a:r>
            <a:r>
              <a:rPr lang="en-US" sz="2000" b="0" dirty="0"/>
              <a:t> </a:t>
            </a:r>
            <a:r>
              <a:rPr lang="en-US" sz="2000" b="0" dirty="0" err="1"/>
              <a:t>მომსახურე</a:t>
            </a:r>
            <a:r>
              <a:rPr lang="ka-GE" sz="2000" b="0" dirty="0"/>
              <a:t>ბა - რეგისტრაცია </a:t>
            </a:r>
            <a:r>
              <a:rPr lang="en-US" sz="2000" b="0" dirty="0" err="1"/>
              <a:t>სურვილისამებრ</a:t>
            </a:r>
            <a:r>
              <a:rPr lang="en-US" sz="2000" b="0" dirty="0"/>
              <a:t> </a:t>
            </a:r>
            <a:r>
              <a:rPr lang="en-US" sz="2000" b="0" dirty="0" err="1"/>
              <a:t>შერჩეულ</a:t>
            </a:r>
            <a:r>
              <a:rPr lang="en-US" sz="2000" b="0" dirty="0"/>
              <a:t> </a:t>
            </a:r>
            <a:r>
              <a:rPr lang="ka-GE" sz="2000" b="0" dirty="0"/>
              <a:t>დაწესებულებაში </a:t>
            </a:r>
          </a:p>
          <a:p>
            <a:pPr lvl="1" algn="just">
              <a:lnSpc>
                <a:spcPct val="114000"/>
              </a:lnSpc>
              <a:spcBef>
                <a:spcPts val="0"/>
              </a:spcBef>
              <a:spcAft>
                <a:spcPts val="1200"/>
              </a:spcAft>
              <a:buClr>
                <a:schemeClr val="accent1">
                  <a:lumMod val="75000"/>
                </a:schemeClr>
              </a:buClr>
              <a:buSzPct val="120000"/>
              <a:buFont typeface="Wingdings" panose="05000000000000000000" pitchFamily="2" charset="2"/>
              <a:buChar char="Ø"/>
            </a:pPr>
            <a:r>
              <a:rPr lang="en-US" sz="2000" b="0" dirty="0" err="1"/>
              <a:t>რეგისტრაციის</a:t>
            </a:r>
            <a:r>
              <a:rPr lang="en-US" sz="2000" b="0" dirty="0"/>
              <a:t> </a:t>
            </a:r>
            <a:r>
              <a:rPr lang="en-US" sz="2000" b="0" dirty="0" err="1"/>
              <a:t>შეცვლა</a:t>
            </a:r>
            <a:r>
              <a:rPr lang="en-US" sz="2000" b="0" dirty="0"/>
              <a:t> </a:t>
            </a:r>
            <a:r>
              <a:rPr lang="en-US" sz="2000" b="0" dirty="0" err="1"/>
              <a:t>შესაძლებელია</a:t>
            </a:r>
            <a:r>
              <a:rPr lang="en-US" sz="2000" b="0" dirty="0"/>
              <a:t> 2 </a:t>
            </a:r>
            <a:r>
              <a:rPr lang="en-US" sz="2000" b="0" dirty="0" err="1"/>
              <a:t>თვეში</a:t>
            </a:r>
            <a:r>
              <a:rPr lang="en-US" sz="2000" b="0" dirty="0"/>
              <a:t> </a:t>
            </a:r>
            <a:r>
              <a:rPr lang="en-US" sz="2000" b="0" dirty="0" err="1"/>
              <a:t>ერთხელ</a:t>
            </a:r>
            <a:r>
              <a:rPr lang="ka-GE" sz="2000" b="0" dirty="0"/>
              <a:t>, მხოლოდ ერთ დაწესებულებაში</a:t>
            </a:r>
          </a:p>
          <a:p>
            <a:pPr algn="just">
              <a:lnSpc>
                <a:spcPct val="114000"/>
              </a:lnSpc>
              <a:spcBef>
                <a:spcPts val="0"/>
              </a:spcBef>
              <a:spcAft>
                <a:spcPts val="1200"/>
              </a:spcAft>
              <a:buClr>
                <a:schemeClr val="accent1">
                  <a:lumMod val="75000"/>
                </a:schemeClr>
              </a:buClr>
              <a:buSzPct val="120000"/>
              <a:buFont typeface="Wingdings" panose="05000000000000000000" pitchFamily="2" charset="2"/>
              <a:buChar char="Ø"/>
            </a:pPr>
            <a:r>
              <a:rPr lang="en-US" sz="2000" b="0" dirty="0" err="1"/>
              <a:t>გადაუდებელი</a:t>
            </a:r>
            <a:r>
              <a:rPr lang="en-US" sz="2000" b="0" dirty="0"/>
              <a:t> </a:t>
            </a:r>
            <a:r>
              <a:rPr lang="en-US" sz="2000" b="0" dirty="0" err="1"/>
              <a:t>ამბულატორიული</a:t>
            </a:r>
            <a:r>
              <a:rPr lang="en-US" sz="2000" b="0" dirty="0"/>
              <a:t> </a:t>
            </a:r>
            <a:r>
              <a:rPr lang="en-US" sz="2000" b="0" dirty="0" err="1"/>
              <a:t>და</a:t>
            </a:r>
            <a:r>
              <a:rPr lang="en-US" sz="2000" b="0" dirty="0"/>
              <a:t> </a:t>
            </a:r>
            <a:r>
              <a:rPr lang="en-US" sz="2000" b="0" dirty="0" err="1"/>
              <a:t>სტაციონარული</a:t>
            </a:r>
            <a:r>
              <a:rPr lang="en-US" sz="2000" b="0" dirty="0"/>
              <a:t> </a:t>
            </a:r>
            <a:r>
              <a:rPr lang="en-US" sz="2000" b="0" dirty="0" err="1"/>
              <a:t>მომსახურებ</a:t>
            </a:r>
            <a:r>
              <a:rPr lang="ka-GE" sz="2000" b="0" dirty="0"/>
              <a:t>ა </a:t>
            </a:r>
            <a:r>
              <a:rPr lang="en-US" sz="2000" b="0" dirty="0" err="1"/>
              <a:t>არ</a:t>
            </a:r>
            <a:r>
              <a:rPr lang="en-US" sz="2000" b="0" dirty="0"/>
              <a:t> </a:t>
            </a:r>
            <a:r>
              <a:rPr lang="en-US" sz="2000" b="0" dirty="0" err="1"/>
              <a:t>არსებობს</a:t>
            </a:r>
            <a:r>
              <a:rPr lang="en-US" sz="2000" b="0" dirty="0"/>
              <a:t> </a:t>
            </a:r>
            <a:r>
              <a:rPr lang="en-US" sz="2000" b="0" dirty="0" err="1"/>
              <a:t>რაიმე</a:t>
            </a:r>
            <a:r>
              <a:rPr lang="en-US" sz="2000" b="0" dirty="0"/>
              <a:t> </a:t>
            </a:r>
            <a:r>
              <a:rPr lang="en-US" sz="2000" b="0" dirty="0" err="1"/>
              <a:t>შეზღუდვა</a:t>
            </a:r>
            <a:r>
              <a:rPr lang="en-US" sz="2000" b="0" dirty="0"/>
              <a:t> </a:t>
            </a:r>
            <a:r>
              <a:rPr lang="en-US" sz="2000" b="0" dirty="0" err="1"/>
              <a:t>სამედიცინო</a:t>
            </a:r>
            <a:r>
              <a:rPr lang="en-US" sz="2000" b="0" dirty="0"/>
              <a:t> </a:t>
            </a:r>
            <a:r>
              <a:rPr lang="en-US" sz="2000" b="0" dirty="0" err="1"/>
              <a:t>დაწესებულების</a:t>
            </a:r>
            <a:r>
              <a:rPr lang="en-US" sz="2000" b="0" dirty="0"/>
              <a:t> </a:t>
            </a:r>
            <a:r>
              <a:rPr lang="en-US" sz="2000" b="0" dirty="0" err="1"/>
              <a:t>არჩევისას</a:t>
            </a:r>
            <a:r>
              <a:rPr lang="ka-GE" sz="2000" b="0" dirty="0"/>
              <a:t> (მხოლოდ პროგრამაში მონაწილე დაწესებულება)</a:t>
            </a:r>
            <a:endParaRPr lang="en-US" sz="2000" b="0" dirty="0"/>
          </a:p>
          <a:p>
            <a:pPr lvl="0" algn="just">
              <a:lnSpc>
                <a:spcPct val="114000"/>
              </a:lnSpc>
              <a:spcBef>
                <a:spcPts val="0"/>
              </a:spcBef>
              <a:spcAft>
                <a:spcPts val="1200"/>
              </a:spcAft>
              <a:buClr>
                <a:schemeClr val="accent1">
                  <a:lumMod val="75000"/>
                </a:schemeClr>
              </a:buClr>
              <a:buSzPct val="120000"/>
              <a:buFont typeface="Wingdings" panose="05000000000000000000" pitchFamily="2" charset="2"/>
              <a:buChar char="Ø"/>
            </a:pPr>
            <a:r>
              <a:rPr lang="en-US" sz="2000" b="0" dirty="0" err="1"/>
              <a:t>გეგმური</a:t>
            </a:r>
            <a:r>
              <a:rPr lang="en-US" sz="2000" b="0" dirty="0"/>
              <a:t> </a:t>
            </a:r>
            <a:r>
              <a:rPr lang="en-US" sz="2000" b="0" dirty="0" err="1"/>
              <a:t>ქირურგიული</a:t>
            </a:r>
            <a:r>
              <a:rPr lang="en-US" sz="2000" b="0" dirty="0"/>
              <a:t> </a:t>
            </a:r>
            <a:r>
              <a:rPr lang="en-US" sz="2000" b="0" dirty="0" err="1"/>
              <a:t>და</a:t>
            </a:r>
            <a:r>
              <a:rPr lang="en-US" sz="2000" b="0" dirty="0"/>
              <a:t> </a:t>
            </a:r>
            <a:r>
              <a:rPr lang="en-US" sz="2000" b="0" dirty="0" err="1"/>
              <a:t>ონკოლოგიური</a:t>
            </a:r>
            <a:r>
              <a:rPr lang="en-US" sz="2000" b="0" dirty="0"/>
              <a:t> </a:t>
            </a:r>
            <a:r>
              <a:rPr lang="en-US" sz="2000" b="0" dirty="0" err="1"/>
              <a:t>მომსახურებ</a:t>
            </a:r>
            <a:r>
              <a:rPr lang="ka-GE" sz="2000" b="0" dirty="0"/>
              <a:t>ა - </a:t>
            </a:r>
            <a:r>
              <a:rPr lang="en-US" sz="2000" b="0" dirty="0" err="1"/>
              <a:t>სსიპ</a:t>
            </a:r>
            <a:r>
              <a:rPr lang="en-US" sz="2000" b="0" dirty="0"/>
              <a:t> </a:t>
            </a:r>
            <a:r>
              <a:rPr lang="en-US" sz="2000" b="0" dirty="0" err="1"/>
              <a:t>სოციალური</a:t>
            </a:r>
            <a:r>
              <a:rPr lang="en-US" sz="2000" b="0" dirty="0"/>
              <a:t> </a:t>
            </a:r>
            <a:r>
              <a:rPr lang="en-US" sz="2000" b="0" dirty="0" err="1"/>
              <a:t>მომსახურების</a:t>
            </a:r>
            <a:r>
              <a:rPr lang="en-US" sz="2000" b="0" dirty="0"/>
              <a:t> </a:t>
            </a:r>
            <a:r>
              <a:rPr lang="en-US" sz="2000" b="0" dirty="0" err="1"/>
              <a:t>სააგენტო</a:t>
            </a:r>
            <a:r>
              <a:rPr lang="ka-GE" sz="2000" b="0" dirty="0"/>
              <a:t>დან საგარანტიო წერილი (</a:t>
            </a:r>
            <a:r>
              <a:rPr lang="en-US" sz="2000" b="0" dirty="0" err="1"/>
              <a:t>მატერიალიზებული</a:t>
            </a:r>
            <a:r>
              <a:rPr lang="en-US" sz="2000" b="0" dirty="0"/>
              <a:t> </a:t>
            </a:r>
            <a:r>
              <a:rPr lang="en-US" sz="2000" b="0" dirty="0" err="1"/>
              <a:t>ვაუჩერი</a:t>
            </a:r>
            <a:r>
              <a:rPr lang="ka-GE" sz="2000" b="0" dirty="0"/>
              <a:t>) </a:t>
            </a:r>
            <a:endParaRPr lang="en-US" sz="2000" b="0" dirty="0"/>
          </a:p>
          <a:p>
            <a:pPr>
              <a:lnSpc>
                <a:spcPct val="114000"/>
              </a:lnSpc>
              <a:spcBef>
                <a:spcPts val="0"/>
              </a:spcBef>
              <a:spcAft>
                <a:spcPts val="1200"/>
              </a:spcAft>
            </a:pPr>
            <a:endParaRPr lang="en-US" sz="2000" dirty="0"/>
          </a:p>
        </p:txBody>
      </p:sp>
      <p:sp>
        <p:nvSpPr>
          <p:cNvPr id="3" name="Title 2"/>
          <p:cNvSpPr>
            <a:spLocks noGrp="1"/>
          </p:cNvSpPr>
          <p:nvPr>
            <p:ph type="title"/>
          </p:nvPr>
        </p:nvSpPr>
        <p:spPr>
          <a:xfrm>
            <a:off x="611560" y="116632"/>
            <a:ext cx="8229600" cy="838200"/>
          </a:xfrm>
        </p:spPr>
        <p:txBody>
          <a:bodyPr>
            <a:normAutofit/>
          </a:bodyPr>
          <a:lstStyle/>
          <a:p>
            <a:r>
              <a:rPr lang="ka-GE" sz="2400" dirty="0"/>
              <a:t>პროცედურა მომსახურების მისაღებად</a:t>
            </a:r>
            <a:endParaRPr lang="en-US" sz="2400" dirty="0"/>
          </a:p>
        </p:txBody>
      </p:sp>
    </p:spTree>
    <p:extLst>
      <p:ext uri="{BB962C8B-B14F-4D97-AF65-F5344CB8AC3E}">
        <p14:creationId xmlns:p14="http://schemas.microsoft.com/office/powerpoint/2010/main" val="2398113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t>მოსარგებლეები</a:t>
            </a:r>
            <a:endParaRPr lang="en-US" dirty="0"/>
          </a:p>
        </p:txBody>
      </p:sp>
      <p:sp>
        <p:nvSpPr>
          <p:cNvPr id="3" name="Content Placeholder 2"/>
          <p:cNvSpPr>
            <a:spLocks noGrp="1"/>
          </p:cNvSpPr>
          <p:nvPr>
            <p:ph idx="1"/>
          </p:nvPr>
        </p:nvSpPr>
        <p:spPr>
          <a:xfrm>
            <a:off x="395536" y="1412776"/>
            <a:ext cx="8229600" cy="4525963"/>
          </a:xfrm>
        </p:spPr>
        <p:txBody>
          <a:bodyPr/>
          <a:lstStyle/>
          <a:p>
            <a:r>
              <a:rPr lang="en-US" sz="2400" dirty="0" err="1">
                <a:effectLst/>
              </a:rPr>
              <a:t>საქართველოს</a:t>
            </a:r>
            <a:r>
              <a:rPr lang="en-US" sz="2400" dirty="0">
                <a:effectLst/>
              </a:rPr>
              <a:t> </a:t>
            </a:r>
            <a:r>
              <a:rPr lang="en-US" sz="2400" dirty="0" err="1">
                <a:effectLst/>
              </a:rPr>
              <a:t>მოქალაქეობის</a:t>
            </a:r>
            <a:r>
              <a:rPr lang="en-US" sz="2400" dirty="0">
                <a:effectLst/>
              </a:rPr>
              <a:t> </a:t>
            </a:r>
            <a:r>
              <a:rPr lang="en-US" sz="2400" dirty="0" err="1">
                <a:effectLst/>
              </a:rPr>
              <a:t>დამადასტურებელი</a:t>
            </a:r>
            <a:r>
              <a:rPr lang="en-US" sz="2400" dirty="0">
                <a:effectLst/>
              </a:rPr>
              <a:t> </a:t>
            </a:r>
            <a:r>
              <a:rPr lang="en-US" sz="2400" dirty="0" err="1">
                <a:effectLst/>
              </a:rPr>
              <a:t>დოკუმენტის</a:t>
            </a:r>
            <a:r>
              <a:rPr lang="en-US" sz="2400" dirty="0">
                <a:effectLst/>
              </a:rPr>
              <a:t>, </a:t>
            </a:r>
            <a:r>
              <a:rPr lang="en-US" sz="2400" dirty="0" err="1">
                <a:effectLst/>
              </a:rPr>
              <a:t>პირადობის</a:t>
            </a:r>
            <a:r>
              <a:rPr lang="en-US" sz="2400" dirty="0">
                <a:effectLst/>
              </a:rPr>
              <a:t> </a:t>
            </a:r>
            <a:r>
              <a:rPr lang="en-US" sz="2400" dirty="0" err="1">
                <a:effectLst/>
              </a:rPr>
              <a:t>ნეიტრალური</a:t>
            </a:r>
            <a:r>
              <a:rPr lang="en-US" sz="2400" dirty="0">
                <a:effectLst/>
              </a:rPr>
              <a:t> </a:t>
            </a:r>
            <a:r>
              <a:rPr lang="en-US" sz="2400" dirty="0" err="1">
                <a:effectLst/>
              </a:rPr>
              <a:t>მოწმობის</a:t>
            </a:r>
            <a:r>
              <a:rPr lang="en-US" sz="2400" dirty="0">
                <a:effectLst/>
              </a:rPr>
              <a:t>, </a:t>
            </a:r>
            <a:r>
              <a:rPr lang="en-US" sz="2400" dirty="0" err="1">
                <a:effectLst/>
              </a:rPr>
              <a:t>ნეიტრალური</a:t>
            </a:r>
            <a:r>
              <a:rPr lang="en-US" sz="2400" dirty="0">
                <a:effectLst/>
              </a:rPr>
              <a:t> </a:t>
            </a:r>
            <a:r>
              <a:rPr lang="en-US" sz="2400" dirty="0" err="1">
                <a:effectLst/>
              </a:rPr>
              <a:t>სამგზავრო</a:t>
            </a:r>
            <a:r>
              <a:rPr lang="en-US" sz="2400" dirty="0">
                <a:effectLst/>
              </a:rPr>
              <a:t> </a:t>
            </a:r>
            <a:r>
              <a:rPr lang="en-US" sz="2400" dirty="0" err="1">
                <a:effectLst/>
              </a:rPr>
              <a:t>დოკუმენტის</a:t>
            </a:r>
            <a:r>
              <a:rPr lang="en-US" sz="2400" dirty="0">
                <a:effectLst/>
              </a:rPr>
              <a:t> </a:t>
            </a:r>
            <a:r>
              <a:rPr lang="en-US" sz="2400" dirty="0" err="1">
                <a:effectLst/>
              </a:rPr>
              <a:t>მქონე</a:t>
            </a:r>
            <a:r>
              <a:rPr lang="en-US" sz="2400" dirty="0">
                <a:effectLst/>
              </a:rPr>
              <a:t> </a:t>
            </a:r>
            <a:r>
              <a:rPr lang="en-US" sz="2400" dirty="0" err="1">
                <a:effectLst/>
              </a:rPr>
              <a:t>პირები</a:t>
            </a:r>
            <a:endParaRPr lang="en-US" sz="2400" dirty="0">
              <a:effectLst/>
            </a:endParaRPr>
          </a:p>
          <a:p>
            <a:r>
              <a:rPr lang="en-US" sz="2400" dirty="0" err="1">
                <a:effectLst/>
              </a:rPr>
              <a:t>საქართველოში</a:t>
            </a:r>
            <a:r>
              <a:rPr lang="en-US" sz="2400" dirty="0">
                <a:effectLst/>
              </a:rPr>
              <a:t> </a:t>
            </a:r>
            <a:r>
              <a:rPr lang="en-US" sz="2400" dirty="0" err="1">
                <a:effectLst/>
              </a:rPr>
              <a:t>სტატუსის</a:t>
            </a:r>
            <a:r>
              <a:rPr lang="en-US" sz="2400" dirty="0">
                <a:effectLst/>
              </a:rPr>
              <a:t> </a:t>
            </a:r>
            <a:r>
              <a:rPr lang="en-US" sz="2400" dirty="0" err="1">
                <a:effectLst/>
              </a:rPr>
              <a:t>მქონე</a:t>
            </a:r>
            <a:r>
              <a:rPr lang="en-US" sz="2400" dirty="0">
                <a:effectLst/>
              </a:rPr>
              <a:t> </a:t>
            </a:r>
            <a:r>
              <a:rPr lang="en-US" sz="2400" dirty="0" err="1">
                <a:effectLst/>
              </a:rPr>
              <a:t>მოქალაქეობის</a:t>
            </a:r>
            <a:r>
              <a:rPr lang="en-US" sz="2400" dirty="0">
                <a:effectLst/>
              </a:rPr>
              <a:t> </a:t>
            </a:r>
            <a:r>
              <a:rPr lang="en-US" sz="2400" dirty="0" err="1">
                <a:effectLst/>
              </a:rPr>
              <a:t>არმქონე</a:t>
            </a:r>
            <a:r>
              <a:rPr lang="en-US" sz="2400" dirty="0">
                <a:effectLst/>
              </a:rPr>
              <a:t> </a:t>
            </a:r>
            <a:r>
              <a:rPr lang="en-US" sz="2400" dirty="0" err="1">
                <a:effectLst/>
              </a:rPr>
              <a:t>პირები</a:t>
            </a:r>
            <a:endParaRPr lang="en-US" sz="2400" dirty="0">
              <a:effectLst/>
            </a:endParaRPr>
          </a:p>
          <a:p>
            <a:r>
              <a:rPr lang="en-US" sz="2400" dirty="0" err="1">
                <a:effectLst/>
              </a:rPr>
              <a:t>საქართველოში</a:t>
            </a:r>
            <a:r>
              <a:rPr lang="en-US" sz="2400" dirty="0">
                <a:effectLst/>
              </a:rPr>
              <a:t> </a:t>
            </a:r>
            <a:r>
              <a:rPr lang="en-US" sz="2400" dirty="0" err="1">
                <a:effectLst/>
              </a:rPr>
              <a:t>თავშესაფრის</a:t>
            </a:r>
            <a:r>
              <a:rPr lang="en-US" sz="2400" dirty="0">
                <a:effectLst/>
              </a:rPr>
              <a:t> </a:t>
            </a:r>
            <a:r>
              <a:rPr lang="en-US" sz="2400" dirty="0" err="1">
                <a:effectLst/>
              </a:rPr>
              <a:t>მაძიებელი</a:t>
            </a:r>
            <a:r>
              <a:rPr lang="en-US" sz="2400" dirty="0">
                <a:effectLst/>
              </a:rPr>
              <a:t> </a:t>
            </a:r>
            <a:r>
              <a:rPr lang="en-US" sz="2400" dirty="0" err="1">
                <a:effectLst/>
              </a:rPr>
              <a:t>პირები</a:t>
            </a:r>
            <a:endParaRPr lang="en-US" sz="2400" dirty="0">
              <a:effectLst/>
            </a:endParaRPr>
          </a:p>
          <a:p>
            <a:r>
              <a:rPr lang="en-US" sz="2400" dirty="0" err="1">
                <a:effectLst/>
              </a:rPr>
              <a:t>ლტოლვილის</a:t>
            </a:r>
            <a:r>
              <a:rPr lang="en-US" sz="2400" dirty="0">
                <a:effectLst/>
              </a:rPr>
              <a:t> </a:t>
            </a:r>
            <a:r>
              <a:rPr lang="en-US" sz="2400" dirty="0" err="1">
                <a:effectLst/>
              </a:rPr>
              <a:t>ან</a:t>
            </a:r>
            <a:r>
              <a:rPr lang="en-US" sz="2400" dirty="0">
                <a:effectLst/>
              </a:rPr>
              <a:t> </a:t>
            </a:r>
            <a:r>
              <a:rPr lang="en-US" sz="2400" dirty="0" err="1">
                <a:effectLst/>
              </a:rPr>
              <a:t>ჰუმანიტარული</a:t>
            </a:r>
            <a:r>
              <a:rPr lang="en-US" sz="2400" dirty="0">
                <a:effectLst/>
              </a:rPr>
              <a:t> </a:t>
            </a:r>
            <a:r>
              <a:rPr lang="en-US" sz="2400" dirty="0" err="1">
                <a:effectLst/>
              </a:rPr>
              <a:t>სტატუსის</a:t>
            </a:r>
            <a:r>
              <a:rPr lang="en-US" sz="2400" dirty="0">
                <a:effectLst/>
              </a:rPr>
              <a:t> </a:t>
            </a:r>
            <a:r>
              <a:rPr lang="en-US" sz="2400" dirty="0" err="1">
                <a:effectLst/>
              </a:rPr>
              <a:t>მქონე</a:t>
            </a:r>
            <a:r>
              <a:rPr lang="en-US" sz="2400" dirty="0">
                <a:effectLst/>
              </a:rPr>
              <a:t> </a:t>
            </a:r>
            <a:r>
              <a:rPr lang="en-US" sz="2400" dirty="0" err="1">
                <a:effectLst/>
              </a:rPr>
              <a:t>პირები</a:t>
            </a:r>
            <a:endParaRPr lang="en-US" sz="2400" dirty="0"/>
          </a:p>
        </p:txBody>
      </p:sp>
    </p:spTree>
    <p:extLst>
      <p:ext uri="{BB962C8B-B14F-4D97-AF65-F5344CB8AC3E}">
        <p14:creationId xmlns:p14="http://schemas.microsoft.com/office/powerpoint/2010/main" val="32806348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548680"/>
            <a:ext cx="8712968" cy="4900000"/>
          </a:xfrm>
        </p:spPr>
        <p:txBody>
          <a:bodyPr>
            <a:noAutofit/>
          </a:bodyPr>
          <a:lstStyle/>
          <a:p>
            <a:pPr marL="514350" indent="-514350">
              <a:spcBef>
                <a:spcPts val="600"/>
              </a:spcBef>
              <a:spcAft>
                <a:spcPts val="600"/>
              </a:spcAft>
              <a:buClr>
                <a:schemeClr val="accent1">
                  <a:lumMod val="50000"/>
                </a:schemeClr>
              </a:buClr>
              <a:buSzPct val="120000"/>
              <a:buFont typeface="+mj-lt"/>
              <a:buAutoNum type="romanUcPeriod"/>
            </a:pPr>
            <a:r>
              <a:rPr lang="ka-GE" sz="2000" b="0" dirty="0">
                <a:effectLst/>
              </a:rPr>
              <a:t>ღარიბები, პედაგოგები, სახალხო არტისები, მინდობით აღზდაში მყოფი ბავშვები, კომპაქტურად ჩასახლებული დევნილები (მიზნობრივი ჯგუფი)</a:t>
            </a:r>
          </a:p>
          <a:p>
            <a:pPr marL="514350" indent="-514350">
              <a:spcBef>
                <a:spcPts val="600"/>
              </a:spcBef>
              <a:spcAft>
                <a:spcPts val="600"/>
              </a:spcAft>
              <a:buClr>
                <a:schemeClr val="accent1">
                  <a:lumMod val="50000"/>
                </a:schemeClr>
              </a:buClr>
              <a:buSzPct val="120000"/>
              <a:buFont typeface="+mj-lt"/>
              <a:buAutoNum type="romanUcPeriod"/>
            </a:pPr>
            <a:r>
              <a:rPr lang="ka-GE" sz="2000" b="0" dirty="0">
                <a:effectLst/>
              </a:rPr>
              <a:t>საპენსიო ასაკის მოსახლეობა, 0-5 წ.წ. ბავშვენი, სტუდენტები, შშმ პირები (ასაკობრივი ჯგუფი)</a:t>
            </a:r>
          </a:p>
          <a:p>
            <a:pPr marL="514350" indent="-514350">
              <a:spcBef>
                <a:spcPts val="600"/>
              </a:spcBef>
              <a:spcAft>
                <a:spcPts val="600"/>
              </a:spcAft>
              <a:buClr>
                <a:schemeClr val="accent1">
                  <a:lumMod val="50000"/>
                </a:schemeClr>
              </a:buClr>
              <a:buSzPct val="120000"/>
              <a:buFont typeface="+mj-lt"/>
              <a:buAutoNum type="romanUcPeriod"/>
            </a:pPr>
            <a:r>
              <a:rPr lang="ka-GE" sz="2000" b="0" dirty="0">
                <a:effectLst/>
              </a:rPr>
              <a:t>დაუზღვეველი ვეტერანები - (ვეტერანები)</a:t>
            </a:r>
          </a:p>
          <a:p>
            <a:pPr marL="514350" indent="-514350">
              <a:spcBef>
                <a:spcPts val="600"/>
              </a:spcBef>
              <a:spcAft>
                <a:spcPts val="600"/>
              </a:spcAft>
              <a:buClr>
                <a:schemeClr val="accent1">
                  <a:lumMod val="50000"/>
                </a:schemeClr>
              </a:buClr>
              <a:buSzPct val="120000"/>
              <a:buFont typeface="+mj-lt"/>
              <a:buAutoNum type="romanUcPeriod"/>
            </a:pPr>
            <a:r>
              <a:rPr lang="ka-GE" sz="2000" b="0" dirty="0">
                <a:effectLst/>
              </a:rPr>
              <a:t>დანარჩენი (36 დადგენილება)</a:t>
            </a:r>
            <a:endParaRPr lang="en-US" sz="2000" b="0" dirty="0">
              <a:effectLst/>
            </a:endParaRPr>
          </a:p>
          <a:p>
            <a:pPr marL="914400" lvl="1" indent="-514350">
              <a:spcBef>
                <a:spcPts val="600"/>
              </a:spcBef>
              <a:spcAft>
                <a:spcPts val="600"/>
              </a:spcAft>
              <a:buClr>
                <a:schemeClr val="accent1">
                  <a:lumMod val="50000"/>
                </a:schemeClr>
              </a:buClr>
              <a:buSzPct val="120000"/>
              <a:buFont typeface="Wingdings" panose="05000000000000000000" pitchFamily="2" charset="2"/>
              <a:buChar char="ü"/>
            </a:pPr>
            <a:r>
              <a:rPr lang="en-US" sz="2000" b="0" dirty="0">
                <a:effectLst/>
              </a:rPr>
              <a:t>70,000-100,000 </a:t>
            </a:r>
            <a:r>
              <a:rPr lang="en-US" sz="2000" b="0" dirty="0" err="1">
                <a:effectLst/>
              </a:rPr>
              <a:t>ქულის</a:t>
            </a:r>
            <a:r>
              <a:rPr lang="en-US" sz="2000" b="0" dirty="0">
                <a:effectLst/>
              </a:rPr>
              <a:t> </a:t>
            </a:r>
            <a:r>
              <a:rPr lang="en-US" sz="2000" b="0" dirty="0" err="1">
                <a:effectLst/>
              </a:rPr>
              <a:t>მქონე</a:t>
            </a:r>
            <a:r>
              <a:rPr lang="en-US" sz="2000" b="0" dirty="0">
                <a:effectLst/>
              </a:rPr>
              <a:t> </a:t>
            </a:r>
            <a:r>
              <a:rPr lang="en-US" sz="2000" b="0" dirty="0" err="1">
                <a:effectLst/>
              </a:rPr>
              <a:t>პირი</a:t>
            </a:r>
            <a:endParaRPr lang="en-US" sz="2000" b="0" dirty="0">
              <a:effectLst/>
            </a:endParaRPr>
          </a:p>
          <a:p>
            <a:pPr marL="914400" lvl="1" indent="-514350">
              <a:spcBef>
                <a:spcPts val="600"/>
              </a:spcBef>
              <a:spcAft>
                <a:spcPts val="600"/>
              </a:spcAft>
              <a:buClr>
                <a:schemeClr val="accent1">
                  <a:lumMod val="50000"/>
                </a:schemeClr>
              </a:buClr>
              <a:buSzPct val="120000"/>
              <a:buFont typeface="Wingdings" panose="05000000000000000000" pitchFamily="2" charset="2"/>
              <a:buChar char="ü"/>
            </a:pPr>
            <a:r>
              <a:rPr lang="en-US" sz="2000" b="0" dirty="0" err="1">
                <a:effectLst/>
              </a:rPr>
              <a:t>შემოსავალი</a:t>
            </a:r>
            <a:r>
              <a:rPr lang="en-US" sz="2000" b="0" dirty="0">
                <a:effectLst/>
              </a:rPr>
              <a:t> </a:t>
            </a:r>
            <a:r>
              <a:rPr lang="en-US" sz="2000" b="0" dirty="0" err="1">
                <a:effectLst/>
              </a:rPr>
              <a:t>წელიწადში</a:t>
            </a:r>
            <a:r>
              <a:rPr lang="en-US" sz="2000" b="0" dirty="0">
                <a:effectLst/>
              </a:rPr>
              <a:t> &gt;40,000 </a:t>
            </a:r>
            <a:r>
              <a:rPr lang="en-US" sz="2000" b="0" dirty="0" err="1">
                <a:effectLst/>
              </a:rPr>
              <a:t>ლარზე</a:t>
            </a:r>
            <a:r>
              <a:rPr lang="en-US" sz="2000" b="0" dirty="0">
                <a:effectLst/>
              </a:rPr>
              <a:t> (</a:t>
            </a:r>
            <a:r>
              <a:rPr lang="en-US" sz="2000" b="0" dirty="0" err="1">
                <a:effectLst/>
              </a:rPr>
              <a:t>გარდა</a:t>
            </a:r>
            <a:r>
              <a:rPr lang="en-US" sz="2000" b="0" dirty="0">
                <a:effectLst/>
              </a:rPr>
              <a:t> </a:t>
            </a:r>
            <a:r>
              <a:rPr lang="en-US" sz="2000" b="0" dirty="0" err="1">
                <a:effectLst/>
              </a:rPr>
              <a:t>საპენსიო</a:t>
            </a:r>
            <a:r>
              <a:rPr lang="en-US" sz="2000" b="0" dirty="0">
                <a:effectLst/>
              </a:rPr>
              <a:t> </a:t>
            </a:r>
            <a:r>
              <a:rPr lang="en-US" sz="2000" b="0" dirty="0" err="1">
                <a:effectLst/>
              </a:rPr>
              <a:t>ასაკისა</a:t>
            </a:r>
            <a:r>
              <a:rPr lang="en-US" sz="2000" b="0" dirty="0">
                <a:effectLst/>
              </a:rPr>
              <a:t>)</a:t>
            </a:r>
          </a:p>
          <a:p>
            <a:pPr marL="914400" lvl="1" indent="-514350">
              <a:spcBef>
                <a:spcPts val="600"/>
              </a:spcBef>
              <a:spcAft>
                <a:spcPts val="600"/>
              </a:spcAft>
              <a:buClr>
                <a:schemeClr val="accent1">
                  <a:lumMod val="50000"/>
                </a:schemeClr>
              </a:buClr>
              <a:buSzPct val="120000"/>
              <a:buFont typeface="Wingdings" panose="05000000000000000000" pitchFamily="2" charset="2"/>
              <a:buChar char="ü"/>
            </a:pPr>
            <a:r>
              <a:rPr lang="en-US" sz="2000" b="0" dirty="0">
                <a:effectLst/>
              </a:rPr>
              <a:t>6-18 წ. </a:t>
            </a:r>
            <a:r>
              <a:rPr lang="en-US" sz="2000" b="0" dirty="0" err="1">
                <a:effectLst/>
              </a:rPr>
              <a:t>მოზარდ</a:t>
            </a:r>
            <a:r>
              <a:rPr lang="ka-GE" sz="2000" b="0" dirty="0">
                <a:effectLst/>
              </a:rPr>
              <a:t>ები</a:t>
            </a:r>
            <a:endParaRPr lang="en-US" sz="2000" b="0" dirty="0">
              <a:effectLst/>
            </a:endParaRPr>
          </a:p>
          <a:p>
            <a:pPr marL="914400" lvl="1" indent="-514350">
              <a:spcBef>
                <a:spcPts val="600"/>
              </a:spcBef>
              <a:spcAft>
                <a:spcPts val="600"/>
              </a:spcAft>
              <a:buClr>
                <a:schemeClr val="accent1">
                  <a:lumMod val="50000"/>
                </a:schemeClr>
              </a:buClr>
              <a:buSzPct val="120000"/>
              <a:buFont typeface="Wingdings" panose="05000000000000000000" pitchFamily="2" charset="2"/>
              <a:buChar char="ü"/>
            </a:pPr>
            <a:r>
              <a:rPr lang="en-US" sz="2000" b="0" dirty="0" err="1">
                <a:effectLst/>
              </a:rPr>
              <a:t>შემოსავალი</a:t>
            </a:r>
            <a:r>
              <a:rPr lang="en-US" sz="2000" b="0" dirty="0">
                <a:effectLst/>
              </a:rPr>
              <a:t> </a:t>
            </a:r>
            <a:r>
              <a:rPr lang="en-US" sz="2000" b="0" dirty="0" err="1">
                <a:effectLst/>
              </a:rPr>
              <a:t>წელიწადში</a:t>
            </a:r>
            <a:r>
              <a:rPr lang="en-US" sz="2000" b="0" dirty="0">
                <a:effectLst/>
              </a:rPr>
              <a:t> &lt;40,000 </a:t>
            </a:r>
            <a:r>
              <a:rPr lang="en-US" sz="2000" b="0" dirty="0" err="1">
                <a:effectLst/>
              </a:rPr>
              <a:t>ლარზე</a:t>
            </a:r>
            <a:r>
              <a:rPr lang="en-US" sz="2000" b="0" dirty="0">
                <a:effectLst/>
              </a:rPr>
              <a:t> </a:t>
            </a:r>
            <a:r>
              <a:rPr lang="en-US" sz="2000" b="0" dirty="0" err="1">
                <a:effectLst/>
              </a:rPr>
              <a:t>და</a:t>
            </a:r>
            <a:r>
              <a:rPr lang="en-US" sz="2000" b="0" dirty="0">
                <a:effectLst/>
              </a:rPr>
              <a:t> </a:t>
            </a:r>
            <a:r>
              <a:rPr lang="en-US" sz="2000" b="0" dirty="0" err="1">
                <a:effectLst/>
              </a:rPr>
              <a:t>თვიური</a:t>
            </a:r>
            <a:r>
              <a:rPr lang="en-US" sz="2000" b="0" dirty="0">
                <a:effectLst/>
              </a:rPr>
              <a:t> </a:t>
            </a:r>
            <a:r>
              <a:rPr lang="en-US" sz="2000" b="0" dirty="0" err="1">
                <a:effectLst/>
              </a:rPr>
              <a:t>დარიცხული</a:t>
            </a:r>
            <a:r>
              <a:rPr lang="en-US" sz="2000" b="0" dirty="0">
                <a:effectLst/>
              </a:rPr>
              <a:t> </a:t>
            </a:r>
            <a:r>
              <a:rPr lang="en-US" sz="2000" b="0" dirty="0" err="1">
                <a:effectLst/>
              </a:rPr>
              <a:t>ხელფასი</a:t>
            </a:r>
            <a:r>
              <a:rPr lang="en-US" sz="2000" b="0" dirty="0">
                <a:effectLst/>
              </a:rPr>
              <a:t> ≥ </a:t>
            </a:r>
            <a:r>
              <a:rPr lang="en-US" sz="2000" b="0" dirty="0" err="1">
                <a:effectLst/>
              </a:rPr>
              <a:t>საშუალო</a:t>
            </a:r>
            <a:r>
              <a:rPr lang="en-US" sz="2000" b="0" dirty="0">
                <a:effectLst/>
              </a:rPr>
              <a:t> </a:t>
            </a:r>
            <a:r>
              <a:rPr lang="en-US" sz="2000" b="0" dirty="0" err="1">
                <a:effectLst/>
              </a:rPr>
              <a:t>ხელფასზე</a:t>
            </a:r>
            <a:r>
              <a:rPr lang="en-US" sz="2000" b="0" dirty="0">
                <a:effectLst/>
              </a:rPr>
              <a:t> (1000 </a:t>
            </a:r>
            <a:r>
              <a:rPr lang="en-US" sz="2000" b="0" dirty="0" err="1">
                <a:effectLst/>
              </a:rPr>
              <a:t>ლარი</a:t>
            </a:r>
            <a:r>
              <a:rPr lang="en-US" sz="2000" b="0" dirty="0">
                <a:effectLst/>
              </a:rPr>
              <a:t> </a:t>
            </a:r>
            <a:r>
              <a:rPr lang="en-US" sz="2000" b="0" dirty="0" err="1">
                <a:effectLst/>
              </a:rPr>
              <a:t>თვეში</a:t>
            </a:r>
            <a:r>
              <a:rPr lang="en-US" sz="2000" b="0" dirty="0">
                <a:effectLst/>
              </a:rPr>
              <a:t>)</a:t>
            </a:r>
          </a:p>
          <a:p>
            <a:pPr marL="914400" lvl="1" indent="-514350">
              <a:spcBef>
                <a:spcPts val="600"/>
              </a:spcBef>
              <a:spcAft>
                <a:spcPts val="600"/>
              </a:spcAft>
              <a:buClr>
                <a:schemeClr val="accent1">
                  <a:lumMod val="50000"/>
                </a:schemeClr>
              </a:buClr>
              <a:buSzPct val="120000"/>
              <a:buFont typeface="Wingdings" panose="05000000000000000000" pitchFamily="2" charset="2"/>
              <a:buChar char="ü"/>
            </a:pPr>
            <a:r>
              <a:rPr lang="en-US" sz="2000" b="0" dirty="0" err="1">
                <a:effectLst/>
              </a:rPr>
              <a:t>თვიური</a:t>
            </a:r>
            <a:r>
              <a:rPr lang="en-US" sz="2000" b="0" dirty="0">
                <a:effectLst/>
              </a:rPr>
              <a:t> </a:t>
            </a:r>
            <a:r>
              <a:rPr lang="en-US" sz="2000" b="0" dirty="0" err="1">
                <a:effectLst/>
              </a:rPr>
              <a:t>დარიცხული</a:t>
            </a:r>
            <a:r>
              <a:rPr lang="en-US" sz="2000" b="0" dirty="0">
                <a:effectLst/>
              </a:rPr>
              <a:t> </a:t>
            </a:r>
            <a:r>
              <a:rPr lang="en-US" sz="2000" b="0" dirty="0" err="1">
                <a:effectLst/>
              </a:rPr>
              <a:t>ხელფასი</a:t>
            </a:r>
            <a:r>
              <a:rPr lang="en-US" sz="2000" b="0" dirty="0">
                <a:effectLst/>
              </a:rPr>
              <a:t> &lt; </a:t>
            </a:r>
            <a:r>
              <a:rPr lang="en-US" sz="2000" b="0" dirty="0" err="1">
                <a:effectLst/>
              </a:rPr>
              <a:t>საშუალო</a:t>
            </a:r>
            <a:r>
              <a:rPr lang="en-US" sz="2000" b="0" dirty="0">
                <a:effectLst/>
              </a:rPr>
              <a:t> </a:t>
            </a:r>
            <a:r>
              <a:rPr lang="en-US" sz="2000" b="0" dirty="0" err="1">
                <a:effectLst/>
              </a:rPr>
              <a:t>ხელფასზე</a:t>
            </a:r>
            <a:r>
              <a:rPr lang="en-US" sz="2000" b="0" dirty="0">
                <a:effectLst/>
              </a:rPr>
              <a:t> (1000 </a:t>
            </a:r>
            <a:r>
              <a:rPr lang="en-US" sz="2000" b="0" dirty="0" err="1">
                <a:effectLst/>
              </a:rPr>
              <a:t>ლარი</a:t>
            </a:r>
            <a:r>
              <a:rPr lang="en-US" sz="2000" b="0" dirty="0">
                <a:effectLst/>
              </a:rPr>
              <a:t> </a:t>
            </a:r>
            <a:r>
              <a:rPr lang="en-US" sz="2000" b="0" dirty="0" err="1">
                <a:effectLst/>
              </a:rPr>
              <a:t>თვეში</a:t>
            </a:r>
            <a:r>
              <a:rPr lang="en-US" sz="2000" b="0" dirty="0">
                <a:effectLst/>
              </a:rPr>
              <a:t>)  </a:t>
            </a:r>
            <a:r>
              <a:rPr lang="en-US" sz="2000" b="0" dirty="0" err="1">
                <a:effectLst/>
              </a:rPr>
              <a:t>ან</a:t>
            </a:r>
            <a:r>
              <a:rPr lang="en-US" sz="2000" b="0" dirty="0">
                <a:effectLst/>
              </a:rPr>
              <a:t> </a:t>
            </a:r>
            <a:r>
              <a:rPr lang="en-US" sz="2000" b="0" dirty="0" err="1">
                <a:effectLst/>
              </a:rPr>
              <a:t>არარეგულარული</a:t>
            </a:r>
            <a:r>
              <a:rPr lang="en-US" sz="2000" b="0" dirty="0">
                <a:effectLst/>
              </a:rPr>
              <a:t> </a:t>
            </a:r>
            <a:r>
              <a:rPr lang="en-US" sz="2000" b="0" dirty="0" err="1">
                <a:effectLst/>
              </a:rPr>
              <a:t>შემოსავლის</a:t>
            </a:r>
            <a:r>
              <a:rPr lang="en-US" sz="2000" b="0" dirty="0">
                <a:effectLst/>
              </a:rPr>
              <a:t> </a:t>
            </a:r>
            <a:r>
              <a:rPr lang="en-US" sz="2000" b="0" dirty="0" err="1">
                <a:effectLst/>
              </a:rPr>
              <a:t>მქონე</a:t>
            </a:r>
            <a:r>
              <a:rPr lang="en-US" sz="2000" b="0" dirty="0">
                <a:effectLst/>
              </a:rPr>
              <a:t> </a:t>
            </a:r>
            <a:r>
              <a:rPr lang="en-US" sz="2000" b="0" dirty="0" err="1">
                <a:effectLst/>
              </a:rPr>
              <a:t>პირი</a:t>
            </a:r>
            <a:r>
              <a:rPr lang="en-US" sz="2000" b="0" dirty="0">
                <a:effectLst/>
              </a:rPr>
              <a:t> </a:t>
            </a:r>
            <a:r>
              <a:rPr lang="en-US" sz="2000" b="0" dirty="0" err="1">
                <a:effectLst/>
              </a:rPr>
              <a:t>ან</a:t>
            </a:r>
            <a:r>
              <a:rPr lang="en-US" sz="2000" b="0" dirty="0">
                <a:effectLst/>
              </a:rPr>
              <a:t> </a:t>
            </a:r>
            <a:r>
              <a:rPr lang="en-US" sz="2000" b="0" dirty="0" err="1">
                <a:effectLst/>
              </a:rPr>
              <a:t>თვითდასაქმებული</a:t>
            </a:r>
            <a:r>
              <a:rPr lang="en-US" sz="2000" b="0" dirty="0">
                <a:effectLst/>
              </a:rPr>
              <a:t> </a:t>
            </a:r>
            <a:r>
              <a:rPr lang="en-US" sz="2000" b="0" dirty="0" err="1">
                <a:effectLst/>
              </a:rPr>
              <a:t>ან</a:t>
            </a:r>
            <a:r>
              <a:rPr lang="en-US" sz="2000" b="0" dirty="0">
                <a:effectLst/>
              </a:rPr>
              <a:t> </a:t>
            </a:r>
            <a:r>
              <a:rPr lang="en-US" sz="2000" b="0" dirty="0" err="1">
                <a:effectLst/>
              </a:rPr>
              <a:t>სხვა</a:t>
            </a:r>
            <a:endParaRPr lang="ka-GE" sz="2000" b="0" dirty="0">
              <a:effectLst/>
            </a:endParaRPr>
          </a:p>
          <a:p>
            <a:pPr marL="914400" lvl="1" indent="-514350">
              <a:spcBef>
                <a:spcPts val="600"/>
              </a:spcBef>
              <a:spcAft>
                <a:spcPts val="600"/>
              </a:spcAft>
              <a:buClr>
                <a:schemeClr val="accent1">
                  <a:lumMod val="50000"/>
                </a:schemeClr>
              </a:buClr>
              <a:buSzPct val="120000"/>
              <a:buFont typeface="Wingdings" panose="05000000000000000000" pitchFamily="2" charset="2"/>
              <a:buChar char="ü"/>
            </a:pPr>
            <a:endParaRPr lang="en-US" sz="2000" b="0" dirty="0">
              <a:effectLst/>
            </a:endParaRPr>
          </a:p>
        </p:txBody>
      </p:sp>
      <p:sp>
        <p:nvSpPr>
          <p:cNvPr id="3" name="Title 2"/>
          <p:cNvSpPr>
            <a:spLocks noGrp="1"/>
          </p:cNvSpPr>
          <p:nvPr>
            <p:ph type="title"/>
          </p:nvPr>
        </p:nvSpPr>
        <p:spPr>
          <a:xfrm>
            <a:off x="827584" y="0"/>
            <a:ext cx="7696200" cy="457200"/>
          </a:xfrm>
        </p:spPr>
        <p:txBody>
          <a:bodyPr>
            <a:normAutofit/>
          </a:bodyPr>
          <a:lstStyle/>
          <a:p>
            <a:r>
              <a:rPr lang="ka-GE" sz="2400" dirty="0"/>
              <a:t>მოსარგებლეები</a:t>
            </a:r>
            <a:endParaRPr lang="en-US" sz="2400" dirty="0">
              <a:solidFill>
                <a:schemeClr val="tx2">
                  <a:lumMod val="75000"/>
                </a:schemeClr>
              </a:solidFill>
            </a:endParaRPr>
          </a:p>
        </p:txBody>
      </p:sp>
    </p:spTree>
    <p:extLst>
      <p:ext uri="{BB962C8B-B14F-4D97-AF65-F5344CB8AC3E}">
        <p14:creationId xmlns:p14="http://schemas.microsoft.com/office/powerpoint/2010/main" val="664997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21095"/>
            <a:ext cx="5943600" cy="808038"/>
          </a:xfrm>
        </p:spPr>
        <p:txBody>
          <a:bodyPr/>
          <a:lstStyle/>
          <a:p>
            <a:r>
              <a:rPr lang="ka-GE" sz="3200" dirty="0">
                <a:solidFill>
                  <a:schemeClr val="tx1"/>
                </a:solidFill>
                <a:effectLst/>
              </a:rPr>
              <a:t>სერვისების უტილიზაცია</a:t>
            </a:r>
            <a:endParaRPr lang="en-US" sz="3200" dirty="0">
              <a:solidFill>
                <a:schemeClr val="tx1"/>
              </a:solidFill>
              <a:effectLst/>
            </a:endParaRPr>
          </a:p>
        </p:txBody>
      </p:sp>
      <p:graphicFrame>
        <p:nvGraphicFramePr>
          <p:cNvPr id="8" name="Content Placeholder 3"/>
          <p:cNvGraphicFramePr>
            <a:graphicFrameLocks noGrp="1"/>
          </p:cNvGraphicFramePr>
          <p:nvPr>
            <p:ph idx="1"/>
            <p:extLst>
              <p:ext uri="{D42A27DB-BD31-4B8C-83A1-F6EECF244321}">
                <p14:modId xmlns:p14="http://schemas.microsoft.com/office/powerpoint/2010/main" val="3656000412"/>
              </p:ext>
            </p:extLst>
          </p:nvPr>
        </p:nvGraphicFramePr>
        <p:xfrm>
          <a:off x="-396552" y="881640"/>
          <a:ext cx="4038600" cy="2590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3"/>
          <p:cNvGraphicFramePr>
            <a:graphicFrameLocks/>
          </p:cNvGraphicFramePr>
          <p:nvPr>
            <p:extLst>
              <p:ext uri="{D42A27DB-BD31-4B8C-83A1-F6EECF244321}">
                <p14:modId xmlns:p14="http://schemas.microsoft.com/office/powerpoint/2010/main" val="3886894351"/>
              </p:ext>
            </p:extLst>
          </p:nvPr>
        </p:nvGraphicFramePr>
        <p:xfrm>
          <a:off x="-277834" y="3789040"/>
          <a:ext cx="4038600" cy="2590800"/>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p:cNvSpPr txBox="1"/>
          <p:nvPr/>
        </p:nvSpPr>
        <p:spPr>
          <a:xfrm>
            <a:off x="-36512" y="3284984"/>
            <a:ext cx="3796232" cy="369332"/>
          </a:xfrm>
          <a:prstGeom prst="rect">
            <a:avLst/>
          </a:prstGeom>
          <a:noFill/>
        </p:spPr>
        <p:txBody>
          <a:bodyPr wrap="none" rtlCol="0">
            <a:spAutoFit/>
          </a:bodyPr>
          <a:lstStyle/>
          <a:p>
            <a:r>
              <a:rPr lang="ka-GE" dirty="0"/>
              <a:t>ჰოსპიტალიზაცია 100 მოსახლეზე</a:t>
            </a:r>
            <a:endParaRPr lang="en-US" dirty="0"/>
          </a:p>
        </p:txBody>
      </p:sp>
      <p:sp>
        <p:nvSpPr>
          <p:cNvPr id="12" name="TextBox 11"/>
          <p:cNvSpPr txBox="1"/>
          <p:nvPr/>
        </p:nvSpPr>
        <p:spPr>
          <a:xfrm>
            <a:off x="0" y="6202920"/>
            <a:ext cx="3733800" cy="646331"/>
          </a:xfrm>
          <a:prstGeom prst="rect">
            <a:avLst/>
          </a:prstGeom>
          <a:noFill/>
        </p:spPr>
        <p:txBody>
          <a:bodyPr wrap="square" rtlCol="0">
            <a:spAutoFit/>
          </a:bodyPr>
          <a:lstStyle/>
          <a:p>
            <a:pPr algn="ctr"/>
            <a:r>
              <a:rPr lang="ka-GE" dirty="0"/>
              <a:t>გეგმური ამბულატორიული ვიზიტები ერთ სულზე</a:t>
            </a:r>
            <a:endParaRPr lang="en-US" dirty="0"/>
          </a:p>
        </p:txBody>
      </p:sp>
      <p:graphicFrame>
        <p:nvGraphicFramePr>
          <p:cNvPr id="7" name="Chart 6"/>
          <p:cNvGraphicFramePr>
            <a:graphicFrameLocks/>
          </p:cNvGraphicFramePr>
          <p:nvPr>
            <p:extLst>
              <p:ext uri="{D42A27DB-BD31-4B8C-83A1-F6EECF244321}">
                <p14:modId xmlns:p14="http://schemas.microsoft.com/office/powerpoint/2010/main" val="1564021425"/>
              </p:ext>
            </p:extLst>
          </p:nvPr>
        </p:nvGraphicFramePr>
        <p:xfrm>
          <a:off x="2267744" y="1569901"/>
          <a:ext cx="7848872" cy="5279350"/>
        </p:xfrm>
        <a:graphic>
          <a:graphicData uri="http://schemas.openxmlformats.org/drawingml/2006/chart">
            <c:chart xmlns:c="http://schemas.openxmlformats.org/drawingml/2006/chart" xmlns:r="http://schemas.openxmlformats.org/officeDocument/2006/relationships" r:id="rId4"/>
          </a:graphicData>
        </a:graphic>
      </p:graphicFrame>
      <p:sp>
        <p:nvSpPr>
          <p:cNvPr id="3" name="Rectangle 2"/>
          <p:cNvSpPr/>
          <p:nvPr/>
        </p:nvSpPr>
        <p:spPr>
          <a:xfrm>
            <a:off x="4283968" y="910461"/>
            <a:ext cx="4572000" cy="646331"/>
          </a:xfrm>
          <a:prstGeom prst="rect">
            <a:avLst/>
          </a:prstGeom>
        </p:spPr>
        <p:txBody>
          <a:bodyPr>
            <a:spAutoFit/>
          </a:bodyPr>
          <a:lstStyle/>
          <a:p>
            <a:pPr algn="ctr"/>
            <a:r>
              <a:rPr lang="ka-GE" dirty="0"/>
              <a:t>შემთხვევების რაოდენობა </a:t>
            </a:r>
            <a:r>
              <a:rPr lang="en-US" dirty="0"/>
              <a:t> - &gt; 6 </a:t>
            </a:r>
            <a:r>
              <a:rPr lang="ka-GE" dirty="0"/>
              <a:t>მლნ</a:t>
            </a:r>
            <a:endParaRPr lang="en-US" dirty="0"/>
          </a:p>
          <a:p>
            <a:pPr algn="ctr"/>
            <a:r>
              <a:rPr lang="ka-GE" dirty="0"/>
              <a:t>(2013-201</a:t>
            </a:r>
            <a:r>
              <a:rPr lang="en-US" dirty="0"/>
              <a:t>8</a:t>
            </a:r>
            <a:r>
              <a:rPr lang="ka-GE" dirty="0"/>
              <a:t>)</a:t>
            </a:r>
            <a:endParaRPr lang="en-US" dirty="0"/>
          </a:p>
        </p:txBody>
      </p:sp>
    </p:spTree>
    <p:extLst>
      <p:ext uri="{BB962C8B-B14F-4D97-AF65-F5344CB8AC3E}">
        <p14:creationId xmlns:p14="http://schemas.microsoft.com/office/powerpoint/2010/main" val="1968684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19" y="848409"/>
            <a:ext cx="8706047" cy="5257800"/>
          </a:xfrm>
        </p:spPr>
        <p:txBody>
          <a:bodyPr>
            <a:noAutofit/>
          </a:bodyPr>
          <a:lstStyle/>
          <a:p>
            <a:pPr lvl="0" algn="just">
              <a:lnSpc>
                <a:spcPct val="114000"/>
              </a:lnSpc>
              <a:spcBef>
                <a:spcPts val="300"/>
              </a:spcBef>
              <a:spcAft>
                <a:spcPts val="1800"/>
              </a:spcAft>
              <a:buClr>
                <a:schemeClr val="accent1">
                  <a:lumMod val="50000"/>
                </a:schemeClr>
              </a:buClr>
              <a:buSzPct val="135000"/>
              <a:buFont typeface="Wingdings 2" panose="05020102010507070707" pitchFamily="18" charset="2"/>
              <a:buChar char="P"/>
            </a:pPr>
            <a:r>
              <a:rPr lang="ka-GE" sz="2400" b="0" dirty="0">
                <a:effectLst/>
              </a:rPr>
              <a:t>საქართველოს მთავრობამ თითოეული მოქალაქისათვის შექმნა ჯანდაცვის უფლებით უნივერსალური სარგებლობის ფუნდამენტი </a:t>
            </a:r>
          </a:p>
          <a:p>
            <a:pPr lvl="0" algn="just">
              <a:lnSpc>
                <a:spcPct val="114000"/>
              </a:lnSpc>
              <a:spcBef>
                <a:spcPts val="300"/>
              </a:spcBef>
              <a:spcAft>
                <a:spcPts val="1800"/>
              </a:spcAft>
              <a:buClr>
                <a:schemeClr val="accent1">
                  <a:lumMod val="50000"/>
                </a:schemeClr>
              </a:buClr>
              <a:buSzPct val="135000"/>
              <a:buFont typeface="Wingdings 2" panose="05020102010507070707" pitchFamily="18" charset="2"/>
              <a:buChar char="P"/>
            </a:pPr>
            <a:r>
              <a:rPr lang="ka-GE" sz="2400" b="0" dirty="0">
                <a:effectLst/>
              </a:rPr>
              <a:t>საქართველოს ყველა მოქალაქე უზრუნველყოფილია საბაზისო სამედიცინო მომსახურებით, 515 ათასამდე პირს აქვს კერძო ან კორპორატიული დაზღვევა; </a:t>
            </a:r>
            <a:endParaRPr lang="en-US" sz="2400" b="0" dirty="0">
              <a:effectLst/>
            </a:endParaRPr>
          </a:p>
          <a:p>
            <a:pPr algn="just">
              <a:lnSpc>
                <a:spcPct val="114000"/>
              </a:lnSpc>
              <a:spcBef>
                <a:spcPts val="300"/>
              </a:spcBef>
              <a:spcAft>
                <a:spcPts val="1800"/>
              </a:spcAft>
              <a:buClr>
                <a:schemeClr val="accent1">
                  <a:lumMod val="50000"/>
                </a:schemeClr>
              </a:buClr>
              <a:buSzPct val="135000"/>
              <a:buFont typeface="Wingdings 2" panose="05020102010507070707" pitchFamily="18" charset="2"/>
              <a:buChar char="P"/>
            </a:pPr>
            <a:r>
              <a:rPr lang="ka-GE" sz="2400" b="0" dirty="0">
                <a:effectLst/>
              </a:rPr>
              <a:t>საყოველთაო ჯანდაცვის მოსარგებლეების აბსოლუტური უმრავლესობა (96.4%) კმაყოფილი ან ძალიან კმაყოფილია ჰოსპიტალური და/ან ამბულატორიული მომსახურებით, </a:t>
            </a:r>
            <a:endParaRPr lang="en-US" sz="2400" b="0" dirty="0">
              <a:effectLst/>
            </a:endParaRPr>
          </a:p>
        </p:txBody>
      </p:sp>
      <p:sp>
        <p:nvSpPr>
          <p:cNvPr id="3" name="Title 2"/>
          <p:cNvSpPr>
            <a:spLocks noGrp="1"/>
          </p:cNvSpPr>
          <p:nvPr>
            <p:ph type="title"/>
          </p:nvPr>
        </p:nvSpPr>
        <p:spPr>
          <a:xfrm>
            <a:off x="683568" y="188640"/>
            <a:ext cx="8229600" cy="492968"/>
          </a:xfrm>
        </p:spPr>
        <p:txBody>
          <a:bodyPr>
            <a:normAutofit/>
          </a:bodyPr>
          <a:lstStyle/>
          <a:p>
            <a:r>
              <a:rPr lang="ka-GE" sz="2400" dirty="0"/>
              <a:t>პროგრამის შეფასება (</a:t>
            </a:r>
            <a:r>
              <a:rPr lang="en-US" sz="2400" dirty="0"/>
              <a:t>WB</a:t>
            </a:r>
            <a:r>
              <a:rPr lang="ka-GE" sz="2400" dirty="0"/>
              <a:t>, </a:t>
            </a:r>
            <a:r>
              <a:rPr lang="en-US" sz="2400" dirty="0"/>
              <a:t>WHO </a:t>
            </a:r>
            <a:r>
              <a:rPr lang="ka-GE" sz="2400" dirty="0"/>
              <a:t>და </a:t>
            </a:r>
            <a:r>
              <a:rPr lang="en-US" sz="2400" dirty="0"/>
              <a:t>USAID</a:t>
            </a:r>
            <a:r>
              <a:rPr lang="ka-GE" sz="2400" dirty="0"/>
              <a:t>)</a:t>
            </a:r>
            <a:endParaRPr lang="en-US" sz="2400" dirty="0"/>
          </a:p>
        </p:txBody>
      </p:sp>
      <p:sp>
        <p:nvSpPr>
          <p:cNvPr id="5" name="TextBox 4"/>
          <p:cNvSpPr txBox="1"/>
          <p:nvPr/>
        </p:nvSpPr>
        <p:spPr>
          <a:xfrm>
            <a:off x="28575" y="6336220"/>
            <a:ext cx="2286000" cy="276999"/>
          </a:xfrm>
          <a:prstGeom prst="rect">
            <a:avLst/>
          </a:prstGeom>
          <a:noFill/>
        </p:spPr>
        <p:txBody>
          <a:bodyPr wrap="square" rtlCol="0">
            <a:spAutoFit/>
          </a:bodyPr>
          <a:lstStyle/>
          <a:p>
            <a:r>
              <a:rPr lang="en-US" sz="1200" b="1" dirty="0"/>
              <a:t>WB</a:t>
            </a:r>
            <a:r>
              <a:rPr lang="ka-GE" sz="1200" b="1" dirty="0"/>
              <a:t>, </a:t>
            </a:r>
            <a:r>
              <a:rPr lang="en-US" sz="1200" b="1" dirty="0"/>
              <a:t>WHO </a:t>
            </a:r>
            <a:r>
              <a:rPr lang="ka-GE" sz="1200" b="1" dirty="0"/>
              <a:t>და </a:t>
            </a:r>
            <a:r>
              <a:rPr lang="en-US" sz="1200" b="1" dirty="0"/>
              <a:t>USAID</a:t>
            </a:r>
          </a:p>
        </p:txBody>
      </p:sp>
    </p:spTree>
    <p:extLst>
      <p:ext uri="{BB962C8B-B14F-4D97-AF65-F5344CB8AC3E}">
        <p14:creationId xmlns:p14="http://schemas.microsoft.com/office/powerpoint/2010/main" val="1125906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effectLst/>
              </a:rPr>
              <a:t>კითხვები მიმოხილვისთვის</a:t>
            </a:r>
            <a:endParaRPr lang="en-US" dirty="0"/>
          </a:p>
        </p:txBody>
      </p:sp>
      <p:sp>
        <p:nvSpPr>
          <p:cNvPr id="3" name="Content Placeholder 2"/>
          <p:cNvSpPr>
            <a:spLocks noGrp="1"/>
          </p:cNvSpPr>
          <p:nvPr>
            <p:ph idx="1"/>
          </p:nvPr>
        </p:nvSpPr>
        <p:spPr>
          <a:xfrm>
            <a:off x="467544" y="1412776"/>
            <a:ext cx="8229600" cy="4525963"/>
          </a:xfrm>
        </p:spPr>
        <p:txBody>
          <a:bodyPr/>
          <a:lstStyle/>
          <a:p>
            <a:pPr lvl="0"/>
            <a:r>
              <a:rPr lang="ka-GE" sz="2000" dirty="0">
                <a:effectLst/>
              </a:rPr>
              <a:t>რა ძირითადი პრინციპები დაედო საფუძვლად 2007-2012 წლების ჯანდაცვის რეფორმას?</a:t>
            </a:r>
          </a:p>
          <a:p>
            <a:pPr marL="0" lvl="0" indent="0">
              <a:buNone/>
            </a:pPr>
            <a:endParaRPr lang="en-US" sz="2000" dirty="0">
              <a:effectLst/>
            </a:endParaRPr>
          </a:p>
          <a:p>
            <a:pPr lvl="0"/>
            <a:r>
              <a:rPr lang="ka-GE" sz="2000" dirty="0">
                <a:effectLst/>
              </a:rPr>
              <a:t>რამდენად სწორი იყო მთავრობის გადაწყვეტილება ჯანდაცვისთვის განკუთვნილი სახელმწიფო სახსრების კერძო ადმინისტრირებაში გადაცემასთან დაკავშირებით? რა დადებითი და უარყოფით მხარეები ჰქონდა ამ მიდგომას.</a:t>
            </a:r>
            <a:endParaRPr lang="en-US" sz="2000" dirty="0">
              <a:effectLst/>
            </a:endParaRPr>
          </a:p>
          <a:p>
            <a:pPr lvl="0">
              <a:spcBef>
                <a:spcPts val="2400"/>
              </a:spcBef>
            </a:pPr>
            <a:r>
              <a:rPr lang="ka-GE" sz="2000" dirty="0">
                <a:effectLst/>
              </a:rPr>
              <a:t>რამდენად სწორია მოსაზრება „სამედიცინო ბაზარი არ განსხვავდება ეკონომიკის სხვა სფეროების ბაზრებისაგან“</a:t>
            </a:r>
          </a:p>
          <a:p>
            <a:pPr>
              <a:spcBef>
                <a:spcPts val="2400"/>
              </a:spcBef>
            </a:pPr>
            <a:r>
              <a:rPr lang="ka-GE" sz="2000" dirty="0">
                <a:effectLst/>
              </a:rPr>
              <a:t>რამდენად შესაძლებელია სახელმწიფო სახსრებით, სამედიცინო სერვისებით მოსახლეობის უნივერსალური მოცვა? </a:t>
            </a:r>
            <a:endParaRPr lang="en-US" sz="2000" dirty="0">
              <a:effectLst/>
            </a:endParaRPr>
          </a:p>
          <a:p>
            <a:pPr lvl="0">
              <a:spcBef>
                <a:spcPts val="2400"/>
              </a:spcBef>
            </a:pPr>
            <a:endParaRPr lang="en-US" sz="2000" dirty="0">
              <a:effectLst/>
            </a:endParaRPr>
          </a:p>
          <a:p>
            <a:pPr marL="0" indent="0">
              <a:spcBef>
                <a:spcPts val="2400"/>
              </a:spcBef>
              <a:buNone/>
            </a:pPr>
            <a:endParaRPr lang="en-US" sz="2000" dirty="0"/>
          </a:p>
        </p:txBody>
      </p:sp>
    </p:spTree>
    <p:extLst>
      <p:ext uri="{BB962C8B-B14F-4D97-AF65-F5344CB8AC3E}">
        <p14:creationId xmlns:p14="http://schemas.microsoft.com/office/powerpoint/2010/main" val="2277941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44624"/>
            <a:ext cx="8382000" cy="533400"/>
          </a:xfrm>
        </p:spPr>
        <p:txBody>
          <a:bodyPr>
            <a:noAutofit/>
          </a:bodyPr>
          <a:lstStyle/>
          <a:p>
            <a:r>
              <a:rPr lang="ka-GE" sz="2000" dirty="0"/>
              <a:t>მიმწოდებლების მიერ სამედიცინო მომსახურების განფასება</a:t>
            </a:r>
            <a:endParaRPr lang="en-US" sz="2000" dirty="0"/>
          </a:p>
        </p:txBody>
      </p:sp>
      <p:sp>
        <p:nvSpPr>
          <p:cNvPr id="3" name="Content Placeholder 2"/>
          <p:cNvSpPr>
            <a:spLocks noGrp="1"/>
          </p:cNvSpPr>
          <p:nvPr>
            <p:ph idx="1"/>
          </p:nvPr>
        </p:nvSpPr>
        <p:spPr>
          <a:xfrm>
            <a:off x="323528" y="692696"/>
            <a:ext cx="8424936" cy="5715000"/>
          </a:xfrm>
        </p:spPr>
        <p:txBody>
          <a:bodyPr>
            <a:noAutofit/>
          </a:bodyPr>
          <a:lstStyle/>
          <a:p>
            <a:pPr algn="just">
              <a:spcBef>
                <a:spcPts val="600"/>
              </a:spcBef>
              <a:spcAft>
                <a:spcPts val="600"/>
              </a:spcAft>
              <a:buFont typeface="Wingdings" pitchFamily="2" charset="2"/>
              <a:buChar char="q"/>
            </a:pPr>
            <a:r>
              <a:rPr lang="ka-GE" sz="2000" b="0" dirty="0"/>
              <a:t>სამედიცინო დაწესებულება წარადგენს </a:t>
            </a:r>
            <a:r>
              <a:rPr lang="en-US" sz="2000" b="0" dirty="0" err="1"/>
              <a:t>მომსახურების</a:t>
            </a:r>
            <a:r>
              <a:rPr lang="en-US" sz="2000" b="0" dirty="0"/>
              <a:t> </a:t>
            </a:r>
            <a:r>
              <a:rPr lang="ka-GE" sz="2000" b="0" dirty="0"/>
              <a:t>სათანადო </a:t>
            </a:r>
            <a:r>
              <a:rPr lang="en-US" sz="2000" b="0" dirty="0" err="1"/>
              <a:t>ღირებულებებ</a:t>
            </a:r>
            <a:r>
              <a:rPr lang="ka-GE" sz="2000" b="0" dirty="0"/>
              <a:t>ს</a:t>
            </a:r>
            <a:r>
              <a:rPr lang="en-US" sz="2000" b="0" dirty="0"/>
              <a:t> </a:t>
            </a:r>
            <a:r>
              <a:rPr lang="en-US" sz="2000" b="0" dirty="0" err="1"/>
              <a:t>ელექტრონული</a:t>
            </a:r>
            <a:r>
              <a:rPr lang="en-US" sz="2000" b="0" dirty="0"/>
              <a:t> </a:t>
            </a:r>
            <a:r>
              <a:rPr lang="ka-GE" sz="2000" b="0" dirty="0"/>
              <a:t>და დოკუმენტური </a:t>
            </a:r>
            <a:r>
              <a:rPr lang="en-US" sz="2000" b="0" dirty="0" err="1"/>
              <a:t>ფორმატით</a:t>
            </a:r>
            <a:r>
              <a:rPr lang="ka-GE" sz="2000" b="0" dirty="0"/>
              <a:t> </a:t>
            </a:r>
          </a:p>
          <a:p>
            <a:pPr algn="just">
              <a:spcBef>
                <a:spcPts val="600"/>
              </a:spcBef>
              <a:spcAft>
                <a:spcPts val="600"/>
              </a:spcAft>
              <a:buFont typeface="Wingdings" pitchFamily="2" charset="2"/>
              <a:buChar char="q"/>
            </a:pPr>
            <a:r>
              <a:rPr lang="en-US" sz="2000" b="0" dirty="0" err="1"/>
              <a:t>ღირებულებები</a:t>
            </a:r>
            <a:r>
              <a:rPr lang="en-US" sz="2000" b="0" dirty="0"/>
              <a:t> </a:t>
            </a:r>
            <a:r>
              <a:rPr lang="en-US" sz="2000" b="0" dirty="0" err="1"/>
              <a:t>არ</a:t>
            </a:r>
            <a:r>
              <a:rPr lang="en-US" sz="2000" b="0" dirty="0"/>
              <a:t> </a:t>
            </a:r>
            <a:r>
              <a:rPr lang="en-US" sz="2000" b="0" dirty="0" err="1"/>
              <a:t>უნდა</a:t>
            </a:r>
            <a:r>
              <a:rPr lang="en-US" sz="2000" b="0" dirty="0"/>
              <a:t> </a:t>
            </a:r>
            <a:r>
              <a:rPr lang="en-US" sz="2000" b="0" dirty="0" err="1"/>
              <a:t>აღემატებოდეს</a:t>
            </a:r>
            <a:r>
              <a:rPr lang="en-US" sz="2000" b="0" dirty="0"/>
              <a:t> </a:t>
            </a:r>
            <a:r>
              <a:rPr lang="ka-GE" sz="2000" b="0" dirty="0"/>
              <a:t>სახელმწიფო სადაზღვევო პროგრამების ფარგლებში </a:t>
            </a:r>
            <a:r>
              <a:rPr lang="en-US" sz="2000" b="0" dirty="0" err="1"/>
              <a:t>ბოლო</a:t>
            </a:r>
            <a:r>
              <a:rPr lang="en-US" sz="2000" b="0" dirty="0"/>
              <a:t> 1 </a:t>
            </a:r>
            <a:r>
              <a:rPr lang="en-US" sz="2000" b="0" dirty="0" err="1"/>
              <a:t>წლის</a:t>
            </a:r>
            <a:r>
              <a:rPr lang="en-US" sz="2000" b="0" dirty="0"/>
              <a:t> </a:t>
            </a:r>
            <a:r>
              <a:rPr lang="en-US" sz="2000" b="0" dirty="0" err="1"/>
              <a:t>განმავლობაში</a:t>
            </a:r>
            <a:r>
              <a:rPr lang="en-US" sz="2000" b="0" dirty="0"/>
              <a:t> </a:t>
            </a:r>
            <a:r>
              <a:rPr lang="en-US" sz="2000" b="0" dirty="0" err="1"/>
              <a:t>დაფიქსირებულ</a:t>
            </a:r>
            <a:r>
              <a:rPr lang="en-US" sz="2000" b="0" dirty="0"/>
              <a:t> </a:t>
            </a:r>
            <a:r>
              <a:rPr lang="en-US" sz="2000" b="0" dirty="0" err="1"/>
              <a:t>ისტორიულ</a:t>
            </a:r>
            <a:r>
              <a:rPr lang="en-US" sz="2000" b="0" dirty="0"/>
              <a:t> </a:t>
            </a:r>
            <a:r>
              <a:rPr lang="en-US" sz="2000" b="0" dirty="0" err="1"/>
              <a:t>მინიმალურ</a:t>
            </a:r>
            <a:r>
              <a:rPr lang="en-US" sz="2000" b="0" dirty="0"/>
              <a:t> </a:t>
            </a:r>
            <a:r>
              <a:rPr lang="en-US" sz="2000" b="0" dirty="0" err="1"/>
              <a:t>ღირებულებას</a:t>
            </a:r>
            <a:r>
              <a:rPr lang="en-US" sz="2000" b="0" dirty="0"/>
              <a:t> </a:t>
            </a:r>
            <a:r>
              <a:rPr lang="ka-GE" sz="2000" b="0" dirty="0"/>
              <a:t>(</a:t>
            </a:r>
            <a:r>
              <a:rPr lang="ka-GE" sz="2000" b="0" u="sng" dirty="0"/>
              <a:t>+</a:t>
            </a:r>
            <a:r>
              <a:rPr lang="en-US" sz="2000" b="0" dirty="0"/>
              <a:t>10 </a:t>
            </a:r>
            <a:r>
              <a:rPr lang="ka-GE" sz="2000" b="0" dirty="0"/>
              <a:t>%), ახალი მიმწოდებელის ფასი არ უნდა აღემატებოდეს ბაზაში დაფიქსირებულ მაქსიმალურ ღირებულებას</a:t>
            </a:r>
          </a:p>
          <a:p>
            <a:pPr algn="just">
              <a:spcBef>
                <a:spcPts val="600"/>
              </a:spcBef>
              <a:spcAft>
                <a:spcPts val="600"/>
              </a:spcAft>
              <a:buFont typeface="Wingdings" pitchFamily="2" charset="2"/>
              <a:buChar char="q"/>
            </a:pPr>
            <a:r>
              <a:rPr lang="ka-GE" sz="2000" b="0" dirty="0"/>
              <a:t>გადაუდებელი მდგომარეობების ანაზღაურება ხდება სმ სააგენტოს მიერ დადგენილი ტარიფით</a:t>
            </a:r>
          </a:p>
          <a:p>
            <a:pPr algn="just">
              <a:spcBef>
                <a:spcPts val="600"/>
              </a:spcBef>
              <a:spcAft>
                <a:spcPts val="600"/>
              </a:spcAft>
              <a:buFont typeface="Wingdings" pitchFamily="2" charset="2"/>
              <a:buChar char="q"/>
            </a:pPr>
            <a:r>
              <a:rPr lang="ka-GE" sz="2000" b="0" dirty="0"/>
              <a:t>გეგმური მომსახურების ხარჯების ანაზღაურება - ტარიფის არეალის მიხედვით (ფასთა გადანაწილების ქვედა მეოთხედი - მაქსიმალურ ფასს გამოკლებული მინიმალური ფასი, გაყოფილი 4-ზე დამატებული მინიმალური ფასი)</a:t>
            </a:r>
          </a:p>
          <a:p>
            <a:pPr>
              <a:spcBef>
                <a:spcPts val="600"/>
              </a:spcBef>
              <a:spcAft>
                <a:spcPts val="600"/>
              </a:spcAft>
              <a:buFont typeface="Wingdings" pitchFamily="2" charset="2"/>
              <a:buChar char="q"/>
            </a:pPr>
            <a:r>
              <a:rPr lang="en-US" sz="2000" b="0" dirty="0" err="1"/>
              <a:t>გეგმური</a:t>
            </a:r>
            <a:r>
              <a:rPr lang="en-US" sz="2000" b="0" dirty="0"/>
              <a:t> </a:t>
            </a:r>
            <a:r>
              <a:rPr lang="en-US" sz="2000" b="0" dirty="0" err="1"/>
              <a:t>ამბულატორიული</a:t>
            </a:r>
            <a:r>
              <a:rPr lang="en-US" sz="2000" b="0" dirty="0"/>
              <a:t> </a:t>
            </a:r>
            <a:r>
              <a:rPr lang="en-US" sz="2000" b="0" dirty="0" err="1"/>
              <a:t>მომსახურებ</a:t>
            </a:r>
            <a:r>
              <a:rPr lang="ka-GE" sz="2000" b="0" dirty="0"/>
              <a:t>ის </a:t>
            </a:r>
            <a:r>
              <a:rPr lang="en-US" sz="2000" b="0" dirty="0" err="1"/>
              <a:t>დაფინანსება</a:t>
            </a:r>
            <a:r>
              <a:rPr lang="en-US" sz="2000" b="0" dirty="0"/>
              <a:t> </a:t>
            </a:r>
            <a:r>
              <a:rPr lang="ka-GE" sz="2000" b="0" dirty="0"/>
              <a:t>-</a:t>
            </a:r>
            <a:r>
              <a:rPr lang="en-US" sz="2000" b="0" dirty="0"/>
              <a:t> </a:t>
            </a:r>
            <a:r>
              <a:rPr lang="en-US" sz="2000" b="0" dirty="0" err="1"/>
              <a:t>კაპიტაციური</a:t>
            </a:r>
            <a:r>
              <a:rPr lang="en-US" sz="2000" b="0" dirty="0"/>
              <a:t> </a:t>
            </a:r>
            <a:r>
              <a:rPr lang="en-US" sz="2000" b="0" dirty="0" err="1"/>
              <a:t>მეთოდით</a:t>
            </a:r>
            <a:r>
              <a:rPr lang="ka-GE" sz="2000" b="0" dirty="0"/>
              <a:t> (დაწესებულებაში დარეგისტრირებული პირები)</a:t>
            </a:r>
            <a:endParaRPr lang="en-US" sz="2000" b="0" dirty="0"/>
          </a:p>
        </p:txBody>
      </p:sp>
    </p:spTree>
    <p:extLst>
      <p:ext uri="{BB962C8B-B14F-4D97-AF65-F5344CB8AC3E}">
        <p14:creationId xmlns:p14="http://schemas.microsoft.com/office/powerpoint/2010/main" val="19324181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t>ანგარიშგება</a:t>
            </a:r>
            <a:endParaRPr lang="en-US" dirty="0"/>
          </a:p>
        </p:txBody>
      </p:sp>
      <p:sp>
        <p:nvSpPr>
          <p:cNvPr id="3" name="Content Placeholder 2"/>
          <p:cNvSpPr>
            <a:spLocks noGrp="1"/>
          </p:cNvSpPr>
          <p:nvPr>
            <p:ph idx="1"/>
          </p:nvPr>
        </p:nvSpPr>
        <p:spPr/>
        <p:txBody>
          <a:bodyPr/>
          <a:lstStyle/>
          <a:p>
            <a:r>
              <a:rPr lang="ka-GE" b="0" dirty="0">
                <a:effectLst/>
              </a:rPr>
              <a:t>საანგარიშგებო დოკუმენტაციის წარდგენა </a:t>
            </a:r>
            <a:r>
              <a:rPr lang="en-US" b="0" dirty="0" err="1">
                <a:effectLst/>
              </a:rPr>
              <a:t>არა</a:t>
            </a:r>
            <a:r>
              <a:rPr lang="en-US" b="0" dirty="0">
                <a:effectLst/>
              </a:rPr>
              <a:t> </a:t>
            </a:r>
            <a:r>
              <a:rPr lang="en-US" b="0" dirty="0" err="1">
                <a:effectLst/>
              </a:rPr>
              <a:t>უგვიანეს</a:t>
            </a:r>
            <a:r>
              <a:rPr lang="en-US" b="0" dirty="0">
                <a:effectLst/>
              </a:rPr>
              <a:t> </a:t>
            </a:r>
            <a:r>
              <a:rPr lang="en-US" b="0" dirty="0" err="1">
                <a:effectLst/>
              </a:rPr>
              <a:t>შესრულებული</a:t>
            </a:r>
            <a:r>
              <a:rPr lang="en-US" b="0" dirty="0">
                <a:effectLst/>
              </a:rPr>
              <a:t> </a:t>
            </a:r>
            <a:r>
              <a:rPr lang="en-US" b="0" dirty="0" err="1">
                <a:effectLst/>
              </a:rPr>
              <a:t>სამუ­შაოს</a:t>
            </a:r>
            <a:r>
              <a:rPr lang="en-US" b="0" dirty="0">
                <a:effectLst/>
              </a:rPr>
              <a:t> </a:t>
            </a:r>
            <a:r>
              <a:rPr lang="en-US" b="0" dirty="0" err="1">
                <a:effectLst/>
              </a:rPr>
              <a:t>თვის</a:t>
            </a:r>
            <a:r>
              <a:rPr lang="en-US" b="0" dirty="0">
                <a:effectLst/>
              </a:rPr>
              <a:t> </a:t>
            </a:r>
            <a:r>
              <a:rPr lang="en-US" b="0" dirty="0" err="1">
                <a:effectLst/>
              </a:rPr>
              <a:t>მომდევნო</a:t>
            </a:r>
            <a:r>
              <a:rPr lang="en-US" b="0" dirty="0">
                <a:effectLst/>
              </a:rPr>
              <a:t> </a:t>
            </a:r>
            <a:r>
              <a:rPr lang="en-US" b="0" dirty="0" err="1">
                <a:effectLst/>
              </a:rPr>
              <a:t>თვის</a:t>
            </a:r>
            <a:r>
              <a:rPr lang="en-US" b="0" dirty="0">
                <a:effectLst/>
              </a:rPr>
              <a:t> 15 </a:t>
            </a:r>
            <a:r>
              <a:rPr lang="en-US" b="0" dirty="0" err="1">
                <a:effectLst/>
              </a:rPr>
              <a:t>რიცხ­ვი­სა</a:t>
            </a:r>
            <a:r>
              <a:rPr lang="ka-GE" b="0" dirty="0">
                <a:effectLst/>
              </a:rPr>
              <a:t> (მაქს ვადა 3 თვე)</a:t>
            </a:r>
          </a:p>
          <a:p>
            <a:endParaRPr lang="ka-GE" b="0" dirty="0">
              <a:effectLst/>
            </a:endParaRPr>
          </a:p>
          <a:p>
            <a:endParaRPr lang="en-US" b="0" dirty="0">
              <a:effectLst/>
            </a:endParaRPr>
          </a:p>
        </p:txBody>
      </p:sp>
    </p:spTree>
    <p:extLst>
      <p:ext uri="{BB962C8B-B14F-4D97-AF65-F5344CB8AC3E}">
        <p14:creationId xmlns:p14="http://schemas.microsoft.com/office/powerpoint/2010/main" val="3804804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82" name="Rectangle 2"/>
          <p:cNvSpPr>
            <a:spLocks noGrp="1" noChangeArrowheads="1"/>
          </p:cNvSpPr>
          <p:nvPr>
            <p:ph type="title"/>
          </p:nvPr>
        </p:nvSpPr>
        <p:spPr>
          <a:xfrm>
            <a:off x="385763" y="-171450"/>
            <a:ext cx="8507412" cy="1143000"/>
          </a:xfrm>
        </p:spPr>
        <p:txBody>
          <a:bodyPr/>
          <a:lstStyle/>
          <a:p>
            <a:pPr eaLnBrk="1" hangingPunct="1">
              <a:defRPr/>
            </a:pPr>
            <a:r>
              <a:rPr lang="ru-RU" sz="2800" dirty="0">
                <a:latin typeface="Arial" pitchFamily="34" charset="0"/>
                <a:cs typeface="Arial" pitchFamily="34" charset="0"/>
              </a:rPr>
              <a:t>CEE-CIS</a:t>
            </a:r>
            <a:r>
              <a:rPr lang="ru-RU" sz="2800" dirty="0"/>
              <a:t> </a:t>
            </a:r>
            <a:r>
              <a:rPr lang="ka-GE" sz="2800" dirty="0"/>
              <a:t>ქვეყნები შემოსავლების მიხედვით მსოფლიო ბანკის კლასიფიკაციით, 20</a:t>
            </a:r>
            <a:r>
              <a:rPr lang="en-US" sz="2800" dirty="0"/>
              <a:t>17</a:t>
            </a:r>
            <a:endParaRPr lang="ru-RU" sz="2800" dirty="0"/>
          </a:p>
        </p:txBody>
      </p:sp>
      <p:sp>
        <p:nvSpPr>
          <p:cNvPr id="28735" name="Text Box 265"/>
          <p:cNvSpPr txBox="1">
            <a:spLocks noChangeArrowheads="1"/>
          </p:cNvSpPr>
          <p:nvPr/>
        </p:nvSpPr>
        <p:spPr bwMode="auto">
          <a:xfrm>
            <a:off x="158750" y="6640513"/>
            <a:ext cx="664470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a:solidFill>
                  <a:schemeClr val="tx1"/>
                </a:solidFill>
                <a:latin typeface="Times New Roman" pitchFamily="18" charset="0"/>
                <a:cs typeface="Arial" charset="0"/>
              </a:defRPr>
            </a:lvl1pPr>
            <a:lvl2pPr marL="742950" indent="-285750" eaLnBrk="0" hangingPunct="0">
              <a:defRPr b="1">
                <a:solidFill>
                  <a:schemeClr val="tx1"/>
                </a:solidFill>
                <a:latin typeface="Times New Roman" pitchFamily="18" charset="0"/>
                <a:cs typeface="Arial" charset="0"/>
              </a:defRPr>
            </a:lvl2pPr>
            <a:lvl3pPr marL="1143000" indent="-228600" eaLnBrk="0" hangingPunct="0">
              <a:defRPr b="1">
                <a:solidFill>
                  <a:schemeClr val="tx1"/>
                </a:solidFill>
                <a:latin typeface="Times New Roman" pitchFamily="18" charset="0"/>
                <a:cs typeface="Arial" charset="0"/>
              </a:defRPr>
            </a:lvl3pPr>
            <a:lvl4pPr marL="1600200" indent="-228600" eaLnBrk="0" hangingPunct="0">
              <a:defRPr b="1">
                <a:solidFill>
                  <a:schemeClr val="tx1"/>
                </a:solidFill>
                <a:latin typeface="Times New Roman" pitchFamily="18" charset="0"/>
                <a:cs typeface="Arial" charset="0"/>
              </a:defRPr>
            </a:lvl4pPr>
            <a:lvl5pPr marL="2057400" indent="-228600" eaLnBrk="0" hangingPunct="0">
              <a:defRPr b="1">
                <a:solidFill>
                  <a:schemeClr val="tx1"/>
                </a:solidFill>
                <a:latin typeface="Times New Roman" pitchFamily="18" charset="0"/>
                <a:cs typeface="Arial" charset="0"/>
              </a:defRPr>
            </a:lvl5pPr>
            <a:lvl6pPr marL="2514600" indent="-228600" eaLnBrk="0" fontAlgn="base" hangingPunct="0">
              <a:spcBef>
                <a:spcPct val="0"/>
              </a:spcBef>
              <a:spcAft>
                <a:spcPct val="0"/>
              </a:spcAft>
              <a:defRPr b="1">
                <a:solidFill>
                  <a:schemeClr val="tx1"/>
                </a:solidFill>
                <a:latin typeface="Times New Roman" pitchFamily="18" charset="0"/>
                <a:cs typeface="Arial" charset="0"/>
              </a:defRPr>
            </a:lvl6pPr>
            <a:lvl7pPr marL="2971800" indent="-228600" eaLnBrk="0" fontAlgn="base" hangingPunct="0">
              <a:spcBef>
                <a:spcPct val="0"/>
              </a:spcBef>
              <a:spcAft>
                <a:spcPct val="0"/>
              </a:spcAft>
              <a:defRPr b="1">
                <a:solidFill>
                  <a:schemeClr val="tx1"/>
                </a:solidFill>
                <a:latin typeface="Times New Roman" pitchFamily="18" charset="0"/>
                <a:cs typeface="Arial" charset="0"/>
              </a:defRPr>
            </a:lvl7pPr>
            <a:lvl8pPr marL="3429000" indent="-228600" eaLnBrk="0" fontAlgn="base" hangingPunct="0">
              <a:spcBef>
                <a:spcPct val="0"/>
              </a:spcBef>
              <a:spcAft>
                <a:spcPct val="0"/>
              </a:spcAft>
              <a:defRPr b="1">
                <a:solidFill>
                  <a:schemeClr val="tx1"/>
                </a:solidFill>
                <a:latin typeface="Times New Roman" pitchFamily="18" charset="0"/>
                <a:cs typeface="Arial" charset="0"/>
              </a:defRPr>
            </a:lvl8pPr>
            <a:lvl9pPr marL="3886200" indent="-228600" eaLnBrk="0" fontAlgn="base" hangingPunct="0">
              <a:spcBef>
                <a:spcPct val="0"/>
              </a:spcBef>
              <a:spcAft>
                <a:spcPct val="0"/>
              </a:spcAft>
              <a:defRPr b="1">
                <a:solidFill>
                  <a:schemeClr val="tx1"/>
                </a:solidFill>
                <a:latin typeface="Times New Roman" pitchFamily="18" charset="0"/>
                <a:cs typeface="Arial" charset="0"/>
              </a:defRPr>
            </a:lvl9pPr>
          </a:lstStyle>
          <a:p>
            <a:pPr eaLnBrk="1" hangingPunct="1"/>
            <a:r>
              <a:rPr lang="en-US" sz="1400" dirty="0"/>
              <a:t>http://data.worldbank.org/about/country-classifications/country-and-lending-groups</a:t>
            </a:r>
            <a:endParaRPr lang="ru-RU" sz="1400" dirty="0"/>
          </a:p>
        </p:txBody>
      </p:sp>
      <p:graphicFrame>
        <p:nvGraphicFramePr>
          <p:cNvPr id="10" name="Group 285"/>
          <p:cNvGraphicFramePr>
            <a:graphicFrameLocks/>
          </p:cNvGraphicFramePr>
          <p:nvPr>
            <p:extLst>
              <p:ext uri="{D42A27DB-BD31-4B8C-83A1-F6EECF244321}">
                <p14:modId xmlns:p14="http://schemas.microsoft.com/office/powerpoint/2010/main" val="1120259778"/>
              </p:ext>
            </p:extLst>
          </p:nvPr>
        </p:nvGraphicFramePr>
        <p:xfrm>
          <a:off x="287338" y="868238"/>
          <a:ext cx="8628062" cy="5703262"/>
        </p:xfrm>
        <a:graphic>
          <a:graphicData uri="http://schemas.openxmlformats.org/drawingml/2006/table">
            <a:tbl>
              <a:tblPr/>
              <a:tblGrid>
                <a:gridCol w="1886134">
                  <a:extLst>
                    <a:ext uri="{9D8B030D-6E8A-4147-A177-3AD203B41FA5}">
                      <a16:colId xmlns:a16="http://schemas.microsoft.com/office/drawing/2014/main" val="20000"/>
                    </a:ext>
                  </a:extLst>
                </a:gridCol>
                <a:gridCol w="2614552">
                  <a:extLst>
                    <a:ext uri="{9D8B030D-6E8A-4147-A177-3AD203B41FA5}">
                      <a16:colId xmlns:a16="http://schemas.microsoft.com/office/drawing/2014/main" val="20001"/>
                    </a:ext>
                  </a:extLst>
                </a:gridCol>
                <a:gridCol w="2520280">
                  <a:extLst>
                    <a:ext uri="{9D8B030D-6E8A-4147-A177-3AD203B41FA5}">
                      <a16:colId xmlns:a16="http://schemas.microsoft.com/office/drawing/2014/main" val="20002"/>
                    </a:ext>
                  </a:extLst>
                </a:gridCol>
                <a:gridCol w="1607096">
                  <a:extLst>
                    <a:ext uri="{9D8B030D-6E8A-4147-A177-3AD203B41FA5}">
                      <a16:colId xmlns:a16="http://schemas.microsoft.com/office/drawing/2014/main" val="20003"/>
                    </a:ext>
                  </a:extLst>
                </a:gridCol>
              </a:tblGrid>
              <a:tr h="180562">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600" b="1" i="1" u="none" strike="noStrike" cap="none" normalizeH="0" baseline="0" dirty="0">
                          <a:ln>
                            <a:noFill/>
                          </a:ln>
                          <a:solidFill>
                            <a:schemeClr val="tx1"/>
                          </a:solidFill>
                          <a:effectLst/>
                          <a:latin typeface="+mn-lt"/>
                          <a:cs typeface="Arial" charset="0"/>
                        </a:rPr>
                        <a:t>High</a:t>
                      </a:r>
                      <a:r>
                        <a:rPr kumimoji="0" lang="ka-GE" sz="1600" b="1" i="1" u="none" strike="noStrike" cap="none" normalizeH="0" baseline="0" dirty="0">
                          <a:ln>
                            <a:noFill/>
                          </a:ln>
                          <a:solidFill>
                            <a:schemeClr val="tx1"/>
                          </a:solidFill>
                          <a:effectLst/>
                          <a:latin typeface="+mn-lt"/>
                          <a:cs typeface="Arial" charset="0"/>
                        </a:rPr>
                        <a:t> </a:t>
                      </a:r>
                      <a:r>
                        <a:rPr kumimoji="0" lang="ru-RU" sz="1600" b="1" i="1" u="none" strike="noStrike" cap="none" normalizeH="0" baseline="0" dirty="0">
                          <a:ln>
                            <a:noFill/>
                          </a:ln>
                          <a:solidFill>
                            <a:schemeClr val="tx1"/>
                          </a:solidFill>
                          <a:effectLst/>
                          <a:latin typeface="+mn-lt"/>
                          <a:cs typeface="Arial" charset="0"/>
                        </a:rPr>
                        <a:t>income</a:t>
                      </a:r>
                      <a:endParaRPr kumimoji="0" lang="ru-RU" sz="1600" b="1" i="0" u="none" strike="noStrike" cap="none" normalizeH="0" baseline="0" dirty="0">
                        <a:ln>
                          <a:noFill/>
                        </a:ln>
                        <a:solidFill>
                          <a:schemeClr val="tx1"/>
                        </a:solidFill>
                        <a:effectLst/>
                        <a:latin typeface="+mn-lt"/>
                        <a:cs typeface="Arial"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600" b="1" i="1" u="none" strike="noStrike" cap="none" normalizeH="0" baseline="0" dirty="0">
                          <a:ln>
                            <a:noFill/>
                          </a:ln>
                          <a:solidFill>
                            <a:schemeClr val="tx1"/>
                          </a:solidFill>
                          <a:effectLst/>
                          <a:latin typeface="+mn-lt"/>
                          <a:cs typeface="Arial" charset="0"/>
                        </a:rPr>
                        <a:t>(&gt; US$ </a:t>
                      </a:r>
                      <a:r>
                        <a:rPr kumimoji="0" lang="en-US" sz="1600" b="1" i="1" u="none" strike="noStrike" cap="none" normalizeH="0" baseline="0" dirty="0">
                          <a:ln>
                            <a:noFill/>
                          </a:ln>
                          <a:solidFill>
                            <a:schemeClr val="tx1"/>
                          </a:solidFill>
                          <a:effectLst/>
                          <a:latin typeface="+mn-lt"/>
                          <a:cs typeface="Arial" charset="0"/>
                        </a:rPr>
                        <a:t>12236</a:t>
                      </a:r>
                      <a:endParaRPr kumimoji="0" lang="ru-RU" sz="1600" b="1" i="0" u="none" strike="noStrike" cap="none" normalizeH="0" baseline="0" dirty="0">
                        <a:ln>
                          <a:noFill/>
                        </a:ln>
                        <a:solidFill>
                          <a:schemeClr val="tx1"/>
                        </a:solidFill>
                        <a:effectLst/>
                        <a:latin typeface="+mn-lt"/>
                        <a:cs typeface="Arial" charset="0"/>
                      </a:endParaRPr>
                    </a:p>
                  </a:txBody>
                  <a:tcPr marT="45721" marB="45721" horzOverflow="overflow">
                    <a:lnL cap="flat">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600" b="1" i="1" u="none" strike="noStrike" cap="none" normalizeH="0" baseline="0" dirty="0">
                          <a:ln>
                            <a:noFill/>
                          </a:ln>
                          <a:solidFill>
                            <a:schemeClr val="tx1"/>
                          </a:solidFill>
                          <a:effectLst/>
                          <a:latin typeface="+mn-lt"/>
                          <a:cs typeface="Arial" charset="0"/>
                        </a:rPr>
                        <a:t>Upper-middle</a:t>
                      </a:r>
                      <a:r>
                        <a:rPr kumimoji="0" lang="ka-GE" sz="1600" b="1" i="1" u="none" strike="noStrike" cap="none" normalizeH="0" baseline="0" dirty="0">
                          <a:ln>
                            <a:noFill/>
                          </a:ln>
                          <a:solidFill>
                            <a:schemeClr val="tx1"/>
                          </a:solidFill>
                          <a:effectLst/>
                          <a:latin typeface="+mn-lt"/>
                          <a:cs typeface="Arial" charset="0"/>
                        </a:rPr>
                        <a:t> </a:t>
                      </a:r>
                      <a:r>
                        <a:rPr kumimoji="0" lang="ru-RU" sz="1600" b="1" i="1" u="none" strike="noStrike" cap="none" normalizeH="0" baseline="0" dirty="0">
                          <a:ln>
                            <a:noFill/>
                          </a:ln>
                          <a:solidFill>
                            <a:schemeClr val="tx1"/>
                          </a:solidFill>
                          <a:effectLst/>
                          <a:latin typeface="+mn-lt"/>
                          <a:cs typeface="Arial" charset="0"/>
                        </a:rPr>
                        <a:t>income</a:t>
                      </a:r>
                      <a:endParaRPr kumimoji="0" lang="ru-RU" sz="1600" b="1" i="0" u="none" strike="noStrike" cap="none" normalizeH="0" baseline="0" dirty="0">
                        <a:ln>
                          <a:noFill/>
                        </a:ln>
                        <a:solidFill>
                          <a:schemeClr val="tx1"/>
                        </a:solidFill>
                        <a:effectLst/>
                        <a:latin typeface="+mn-lt"/>
                        <a:cs typeface="Arial"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600" b="1" i="1" u="none" strike="noStrike" cap="none" normalizeH="0" baseline="0" dirty="0">
                          <a:ln>
                            <a:noFill/>
                          </a:ln>
                          <a:solidFill>
                            <a:schemeClr val="tx1"/>
                          </a:solidFill>
                          <a:effectLst/>
                          <a:latin typeface="+mn-lt"/>
                          <a:cs typeface="Arial" charset="0"/>
                        </a:rPr>
                        <a:t>(US$ </a:t>
                      </a:r>
                      <a:r>
                        <a:rPr kumimoji="0" lang="en-US" sz="1600" b="1" i="1" u="none" strike="noStrike" cap="none" normalizeH="0" baseline="0" dirty="0">
                          <a:ln>
                            <a:noFill/>
                          </a:ln>
                          <a:solidFill>
                            <a:schemeClr val="tx1"/>
                          </a:solidFill>
                          <a:effectLst/>
                          <a:latin typeface="+mn-lt"/>
                          <a:cs typeface="Arial" charset="0"/>
                        </a:rPr>
                        <a:t>3956-12235</a:t>
                      </a:r>
                      <a:r>
                        <a:rPr kumimoji="0" lang="ru-RU" sz="1600" b="1" i="1" u="none" strike="noStrike" cap="none" normalizeH="0" baseline="0" dirty="0">
                          <a:ln>
                            <a:noFill/>
                          </a:ln>
                          <a:solidFill>
                            <a:schemeClr val="tx1"/>
                          </a:solidFill>
                          <a:effectLst/>
                          <a:latin typeface="+mn-lt"/>
                          <a:cs typeface="Arial" charset="0"/>
                        </a:rPr>
                        <a:t>)</a:t>
                      </a:r>
                    </a:p>
                  </a:txBody>
                  <a:tcPr marT="45721" marB="4572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600" b="1" i="1" u="none" strike="noStrike" cap="none" normalizeH="0" baseline="0" dirty="0">
                          <a:ln>
                            <a:noFill/>
                          </a:ln>
                          <a:solidFill>
                            <a:schemeClr val="tx1"/>
                          </a:solidFill>
                          <a:effectLst/>
                          <a:latin typeface="+mn-lt"/>
                          <a:cs typeface="Arial" charset="0"/>
                        </a:rPr>
                        <a:t>Lower-middle</a:t>
                      </a:r>
                      <a:r>
                        <a:rPr kumimoji="0" lang="en-US" sz="1600" b="1" i="1" u="none" strike="noStrike" cap="none" normalizeH="0" baseline="0" dirty="0">
                          <a:ln>
                            <a:noFill/>
                          </a:ln>
                          <a:solidFill>
                            <a:schemeClr val="tx1"/>
                          </a:solidFill>
                          <a:effectLst/>
                          <a:latin typeface="+mn-lt"/>
                          <a:cs typeface="Arial" charset="0"/>
                        </a:rPr>
                        <a:t> </a:t>
                      </a:r>
                      <a:r>
                        <a:rPr kumimoji="0" lang="ru-RU" sz="1600" b="1" i="1" u="none" strike="noStrike" cap="none" normalizeH="0" baseline="0" dirty="0">
                          <a:ln>
                            <a:noFill/>
                          </a:ln>
                          <a:solidFill>
                            <a:schemeClr val="tx1"/>
                          </a:solidFill>
                          <a:effectLst/>
                          <a:latin typeface="+mn-lt"/>
                          <a:cs typeface="Arial" charset="0"/>
                        </a:rPr>
                        <a:t>income</a:t>
                      </a:r>
                      <a:endParaRPr kumimoji="0" lang="ru-RU" sz="1600" b="1" i="0" u="none" strike="noStrike" cap="none" normalizeH="0" baseline="0" dirty="0">
                        <a:ln>
                          <a:noFill/>
                        </a:ln>
                        <a:solidFill>
                          <a:schemeClr val="tx1"/>
                        </a:solidFill>
                        <a:effectLst/>
                        <a:latin typeface="+mn-lt"/>
                        <a:cs typeface="Arial"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600" b="1" i="1" u="none" strike="noStrike" cap="none" normalizeH="0" baseline="0" dirty="0">
                          <a:ln>
                            <a:noFill/>
                          </a:ln>
                          <a:solidFill>
                            <a:schemeClr val="tx1"/>
                          </a:solidFill>
                          <a:effectLst/>
                          <a:latin typeface="+mn-lt"/>
                          <a:cs typeface="Arial" charset="0"/>
                        </a:rPr>
                        <a:t>(US$ </a:t>
                      </a:r>
                      <a:r>
                        <a:rPr kumimoji="0" lang="en-US" sz="1600" b="1" i="1" u="none" strike="noStrike" cap="none" normalizeH="0" baseline="0" dirty="0">
                          <a:ln>
                            <a:noFill/>
                          </a:ln>
                          <a:solidFill>
                            <a:schemeClr val="tx1"/>
                          </a:solidFill>
                          <a:effectLst/>
                          <a:latin typeface="+mn-lt"/>
                          <a:cs typeface="Arial" charset="0"/>
                        </a:rPr>
                        <a:t>1006-3955</a:t>
                      </a:r>
                      <a:r>
                        <a:rPr kumimoji="0" lang="ru-RU" sz="1600" b="1" i="1" u="none" strike="noStrike" cap="none" normalizeH="0" baseline="0" dirty="0">
                          <a:ln>
                            <a:noFill/>
                          </a:ln>
                          <a:solidFill>
                            <a:schemeClr val="tx1"/>
                          </a:solidFill>
                          <a:effectLst/>
                          <a:latin typeface="+mn-lt"/>
                          <a:cs typeface="Arial" charset="0"/>
                        </a:rPr>
                        <a:t>)</a:t>
                      </a:r>
                    </a:p>
                  </a:txBody>
                  <a:tcPr marT="45721" marB="4572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600" b="1" i="1" u="none" strike="noStrike" cap="none" normalizeH="0" baseline="0" dirty="0">
                          <a:ln>
                            <a:noFill/>
                          </a:ln>
                          <a:solidFill>
                            <a:schemeClr val="tx1"/>
                          </a:solidFill>
                          <a:effectLst/>
                          <a:latin typeface="+mn-lt"/>
                          <a:cs typeface="Arial" charset="0"/>
                        </a:rPr>
                        <a:t>Low</a:t>
                      </a:r>
                      <a:r>
                        <a:rPr kumimoji="0" lang="en-US" sz="1600" b="1" i="1" u="none" strike="noStrike" cap="none" normalizeH="0" baseline="0" dirty="0">
                          <a:ln>
                            <a:noFill/>
                          </a:ln>
                          <a:solidFill>
                            <a:schemeClr val="tx1"/>
                          </a:solidFill>
                          <a:effectLst/>
                          <a:latin typeface="+mn-lt"/>
                          <a:cs typeface="Arial" charset="0"/>
                        </a:rPr>
                        <a:t> </a:t>
                      </a:r>
                      <a:r>
                        <a:rPr kumimoji="0" lang="ru-RU" sz="1600" b="1" i="1" u="none" strike="noStrike" cap="none" normalizeH="0" baseline="0" dirty="0">
                          <a:ln>
                            <a:noFill/>
                          </a:ln>
                          <a:solidFill>
                            <a:schemeClr val="tx1"/>
                          </a:solidFill>
                          <a:effectLst/>
                          <a:latin typeface="+mn-lt"/>
                          <a:cs typeface="Arial" charset="0"/>
                        </a:rPr>
                        <a:t>income</a:t>
                      </a:r>
                      <a:endParaRPr kumimoji="0" lang="ru-RU" sz="1600" b="1" i="0" u="none" strike="noStrike" cap="none" normalizeH="0" baseline="0" dirty="0">
                        <a:ln>
                          <a:noFill/>
                        </a:ln>
                        <a:solidFill>
                          <a:schemeClr val="tx1"/>
                        </a:solidFill>
                        <a:effectLst/>
                        <a:latin typeface="+mn-lt"/>
                        <a:cs typeface="Arial" charset="0"/>
                      </a:endParaRPr>
                    </a:p>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r>
                        <a:rPr kumimoji="0" lang="ru-RU" sz="1600" b="1" i="1" u="none" strike="noStrike" cap="none" normalizeH="0" baseline="0" dirty="0">
                          <a:ln>
                            <a:noFill/>
                          </a:ln>
                          <a:solidFill>
                            <a:schemeClr val="tx1"/>
                          </a:solidFill>
                          <a:effectLst/>
                          <a:latin typeface="+mn-lt"/>
                          <a:cs typeface="Arial" charset="0"/>
                        </a:rPr>
                        <a:t>(US$ &lt; </a:t>
                      </a:r>
                      <a:r>
                        <a:rPr kumimoji="0" lang="en-US" sz="1600" b="1" i="1" u="none" strike="noStrike" cap="none" normalizeH="0" baseline="0" dirty="0">
                          <a:ln>
                            <a:noFill/>
                          </a:ln>
                          <a:solidFill>
                            <a:schemeClr val="tx1"/>
                          </a:solidFill>
                          <a:effectLst/>
                          <a:latin typeface="+mn-lt"/>
                          <a:cs typeface="Arial" charset="0"/>
                        </a:rPr>
                        <a:t>1005</a:t>
                      </a:r>
                      <a:r>
                        <a:rPr kumimoji="0" lang="ru-RU" sz="1600" b="1" i="1" u="none" strike="noStrike" cap="none" normalizeH="0" baseline="0" dirty="0">
                          <a:ln>
                            <a:noFill/>
                          </a:ln>
                          <a:solidFill>
                            <a:schemeClr val="tx1"/>
                          </a:solidFill>
                          <a:effectLst/>
                          <a:latin typeface="+mn-lt"/>
                          <a:cs typeface="Arial" charset="0"/>
                        </a:rPr>
                        <a:t>)</a:t>
                      </a:r>
                      <a:endParaRPr kumimoji="0" lang="ru-RU" sz="1600" b="1" i="0" u="none" strike="noStrike" cap="none" normalizeH="0" baseline="0" dirty="0">
                        <a:ln>
                          <a:noFill/>
                        </a:ln>
                        <a:solidFill>
                          <a:schemeClr val="tx1"/>
                        </a:solidFill>
                        <a:effectLst/>
                        <a:latin typeface="+mn-lt"/>
                        <a:cs typeface="Arial" charset="0"/>
                      </a:endParaRPr>
                    </a:p>
                  </a:txBody>
                  <a:tcPr marT="45721" marB="45721"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365104">
                <a:tc>
                  <a:txBody>
                    <a:bodyPr/>
                    <a:lstStyle/>
                    <a:p>
                      <a:pPr algn="l" fontAlgn="ctr"/>
                      <a:r>
                        <a:rPr lang="en-US" sz="1600" b="1" i="0" u="none" strike="noStrike" kern="1200" dirty="0">
                          <a:solidFill>
                            <a:schemeClr val="tx1"/>
                          </a:solidFill>
                          <a:effectLst/>
                          <a:latin typeface="Arial"/>
                          <a:ea typeface="+mn-ea"/>
                          <a:cs typeface="+mn-cs"/>
                        </a:rPr>
                        <a:t>Czech Republic</a:t>
                      </a:r>
                    </a:p>
                  </a:txBody>
                  <a:tcPr marL="7620" marR="7620" marT="7620" marB="0" anchor="ctr">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Albania</a:t>
                      </a:r>
                    </a:p>
                  </a:txBody>
                  <a:tcPr marL="7620" marR="7620" marT="7620" marB="0" anchor="ctr">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algn="l" fontAlgn="ctr"/>
                      <a:r>
                        <a:rPr lang="en-US" sz="1600" b="1" i="0" u="none" strike="noStrike" dirty="0">
                          <a:effectLst/>
                          <a:latin typeface="Arial"/>
                        </a:rPr>
                        <a:t>Armenia</a:t>
                      </a:r>
                    </a:p>
                  </a:txBody>
                  <a:tcPr marL="7620" marR="7620" marT="7620" marB="0" anchor="ctr">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defRPr/>
                      </a:pPr>
                      <a:endParaRPr kumimoji="0" lang="ru-RU" sz="1600" b="1" i="0" u="none" strike="noStrike" cap="none" normalizeH="0" baseline="0" dirty="0">
                        <a:ln>
                          <a:noFill/>
                        </a:ln>
                        <a:solidFill>
                          <a:schemeClr val="tx1"/>
                        </a:solidFill>
                        <a:effectLst/>
                        <a:latin typeface="+mn-lt"/>
                        <a:cs typeface="Arial" charset="0"/>
                      </a:endParaRPr>
                    </a:p>
                  </a:txBody>
                  <a:tcPr marT="45721" marB="45721"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342542">
                <a:tc>
                  <a:txBody>
                    <a:bodyPr/>
                    <a:lstStyle/>
                    <a:p>
                      <a:pPr algn="l" fontAlgn="ctr"/>
                      <a:r>
                        <a:rPr lang="en-US" sz="1600" b="1" i="0" u="none" strike="noStrike" kern="1200" dirty="0">
                          <a:solidFill>
                            <a:schemeClr val="tx1"/>
                          </a:solidFill>
                          <a:effectLst/>
                          <a:latin typeface="Arial"/>
                          <a:ea typeface="+mn-ea"/>
                          <a:cs typeface="+mn-cs"/>
                        </a:rPr>
                        <a:t>Estonia</a:t>
                      </a:r>
                    </a:p>
                  </a:txBody>
                  <a:tcPr marL="7620" marR="7620" marT="7620" marB="0" anchor="ctr">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Azerbaijan</a:t>
                      </a:r>
                    </a:p>
                  </a:txBody>
                  <a:tcPr marL="7620" marR="7620" marT="7620" marB="0" anchor="ctr">
                    <a:lnL>
                      <a:noFill/>
                    </a:lnL>
                    <a:lnR>
                      <a:noFill/>
                    </a:lnR>
                    <a:lnT>
                      <a:noFill/>
                    </a:lnT>
                    <a:lnB>
                      <a:noFill/>
                    </a:lnB>
                    <a:lnTlToBr>
                      <a:noFill/>
                    </a:lnTlToBr>
                    <a:lnBlToTr>
                      <a:noFill/>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u="none" strike="noStrike" kern="1200" dirty="0">
                          <a:solidFill>
                            <a:srgbClr val="C00000"/>
                          </a:solidFill>
                          <a:effectLst/>
                          <a:latin typeface="+mn-lt"/>
                          <a:ea typeface="+mn-ea"/>
                          <a:cs typeface="+mn-cs"/>
                        </a:rPr>
                        <a:t>Georgia</a:t>
                      </a:r>
                    </a:p>
                  </a:txBody>
                  <a:tcPr marL="7620" marR="7620" marT="7620" marB="0" anchor="ctr">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ru-RU" sz="1600" b="1" i="0" u="none" strike="noStrike" cap="none" normalizeH="0" baseline="0" dirty="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2"/>
                  </a:ext>
                </a:extLst>
              </a:tr>
              <a:tr h="342542">
                <a:tc>
                  <a:txBody>
                    <a:bodyPr/>
                    <a:lstStyle/>
                    <a:p>
                      <a:pPr algn="l" fontAlgn="ctr"/>
                      <a:r>
                        <a:rPr lang="en-US" sz="1600" b="1" i="0" u="none" strike="noStrike" kern="1200" dirty="0">
                          <a:solidFill>
                            <a:schemeClr val="tx1"/>
                          </a:solidFill>
                          <a:effectLst/>
                          <a:latin typeface="Arial"/>
                          <a:ea typeface="+mn-ea"/>
                          <a:cs typeface="+mn-cs"/>
                        </a:rPr>
                        <a:t>Hungary</a:t>
                      </a:r>
                    </a:p>
                  </a:txBody>
                  <a:tcPr marL="7620" marR="7620" marT="7620" marB="0" anchor="ctr">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Belarus</a:t>
                      </a:r>
                    </a:p>
                  </a:txBody>
                  <a:tcPr marL="7620" marR="7620" marT="7620" marB="0" anchor="ctr">
                    <a:lnL>
                      <a:noFill/>
                    </a:lnL>
                    <a:lnR>
                      <a:noFill/>
                    </a:lnR>
                    <a:lnT>
                      <a:noFill/>
                    </a:lnT>
                    <a:lnB>
                      <a:noFill/>
                    </a:lnB>
                    <a:lnTlToBr>
                      <a:noFill/>
                    </a:lnTlToBr>
                    <a:lnBlToTr>
                      <a:noFill/>
                    </a:lnBlToTr>
                    <a:noFill/>
                  </a:tcPr>
                </a:tc>
                <a:tc>
                  <a:txBody>
                    <a:bodyPr/>
                    <a:lstStyle/>
                    <a:p>
                      <a:pPr algn="l" fontAlgn="ctr"/>
                      <a:r>
                        <a:rPr lang="en-US" sz="1600" b="1" i="0" u="none" strike="noStrike" dirty="0">
                          <a:effectLst/>
                          <a:latin typeface="Arial"/>
                        </a:rPr>
                        <a:t>Kosovo</a:t>
                      </a:r>
                    </a:p>
                  </a:txBody>
                  <a:tcPr marL="7620" marR="7620" marT="7620" marB="0" anchor="ctr">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ru-RU" sz="1600" b="1" i="0" u="none" strike="noStrike" cap="none" normalizeH="0" baseline="0" dirty="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3"/>
                  </a:ext>
                </a:extLst>
              </a:tr>
              <a:tr h="365104">
                <a:tc>
                  <a:txBody>
                    <a:bodyPr/>
                    <a:lstStyle/>
                    <a:p>
                      <a:pPr algn="l" fontAlgn="ctr"/>
                      <a:r>
                        <a:rPr lang="en-US" sz="1600" b="1" i="0" u="none" strike="noStrike" kern="1200" dirty="0">
                          <a:solidFill>
                            <a:schemeClr val="tx1"/>
                          </a:solidFill>
                          <a:effectLst/>
                          <a:latin typeface="Arial"/>
                          <a:ea typeface="+mn-ea"/>
                          <a:cs typeface="+mn-cs"/>
                        </a:rPr>
                        <a:t>Latvia</a:t>
                      </a:r>
                    </a:p>
                  </a:txBody>
                  <a:tcPr marL="7620" marR="7620" marT="7620" marB="0" anchor="ctr">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Bosnia and Herzegovina</a:t>
                      </a:r>
                    </a:p>
                  </a:txBody>
                  <a:tcPr marL="7620" marR="7620" marT="7620" marB="0" anchor="ctr">
                    <a:lnL>
                      <a:noFill/>
                    </a:lnL>
                    <a:lnR>
                      <a:noFill/>
                    </a:lnR>
                    <a:lnT>
                      <a:noFill/>
                    </a:lnT>
                    <a:lnB>
                      <a:noFill/>
                    </a:lnB>
                    <a:lnTlToBr>
                      <a:noFill/>
                    </a:lnTlToBr>
                    <a:lnBlToTr>
                      <a:noFill/>
                    </a:lnBlToTr>
                    <a:noFill/>
                  </a:tcPr>
                </a:tc>
                <a:tc>
                  <a:txBody>
                    <a:bodyPr/>
                    <a:lstStyle/>
                    <a:p>
                      <a:pPr algn="l" fontAlgn="ctr"/>
                      <a:r>
                        <a:rPr lang="en-US" sz="1600" b="1" i="0" u="none" strike="noStrike" dirty="0">
                          <a:effectLst/>
                          <a:latin typeface="Arial"/>
                        </a:rPr>
                        <a:t>Kyrgyz Republic</a:t>
                      </a:r>
                    </a:p>
                  </a:txBody>
                  <a:tcPr marL="7620" marR="7620" marT="7620" marB="0" anchor="ctr">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4"/>
                  </a:ext>
                </a:extLst>
              </a:tr>
              <a:tr h="370196">
                <a:tc>
                  <a:txBody>
                    <a:bodyPr/>
                    <a:lstStyle/>
                    <a:p>
                      <a:pPr algn="l" fontAlgn="ctr"/>
                      <a:r>
                        <a:rPr lang="en-US" sz="1600" b="1" i="0" u="none" strike="noStrike" kern="1200" dirty="0">
                          <a:solidFill>
                            <a:schemeClr val="tx1"/>
                          </a:solidFill>
                          <a:effectLst/>
                          <a:latin typeface="Arial"/>
                          <a:ea typeface="+mn-ea"/>
                          <a:cs typeface="+mn-cs"/>
                        </a:rPr>
                        <a:t>Lithuania</a:t>
                      </a:r>
                    </a:p>
                  </a:txBody>
                  <a:tcPr marL="7620" marR="7620" marT="7620" marB="0" anchor="ctr">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Bulgaria</a:t>
                      </a:r>
                    </a:p>
                  </a:txBody>
                  <a:tcPr marL="7620" marR="7620" marT="7620" marB="0" anchor="ctr">
                    <a:lnL>
                      <a:noFill/>
                    </a:lnL>
                    <a:lnR>
                      <a:noFill/>
                    </a:lnR>
                    <a:lnT>
                      <a:noFill/>
                    </a:lnT>
                    <a:lnB>
                      <a:noFill/>
                    </a:lnB>
                    <a:lnTlToBr>
                      <a:noFill/>
                    </a:lnTlToBr>
                    <a:lnBlToTr>
                      <a:noFill/>
                    </a:lnBlToTr>
                    <a:noFill/>
                  </a:tcPr>
                </a:tc>
                <a:tc>
                  <a:txBody>
                    <a:bodyPr/>
                    <a:lstStyle/>
                    <a:p>
                      <a:pPr algn="l" fontAlgn="ctr"/>
                      <a:r>
                        <a:rPr lang="en-US" sz="1600" b="1" i="0" u="none" strike="noStrike" dirty="0">
                          <a:effectLst/>
                          <a:latin typeface="Arial"/>
                        </a:rPr>
                        <a:t>Moldova</a:t>
                      </a:r>
                    </a:p>
                  </a:txBody>
                  <a:tcPr marL="7620" marR="7620" marT="7620" marB="0" anchor="ctr">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5"/>
                  </a:ext>
                </a:extLst>
              </a:tr>
              <a:tr h="365104">
                <a:tc>
                  <a:txBody>
                    <a:bodyPr/>
                    <a:lstStyle/>
                    <a:p>
                      <a:pPr algn="l" fontAlgn="ctr"/>
                      <a:r>
                        <a:rPr lang="en-US" sz="1600" b="1" i="0" u="none" strike="noStrike" kern="1200" dirty="0">
                          <a:solidFill>
                            <a:schemeClr val="tx1"/>
                          </a:solidFill>
                          <a:effectLst/>
                          <a:latin typeface="Arial"/>
                          <a:ea typeface="+mn-ea"/>
                          <a:cs typeface="+mn-cs"/>
                        </a:rPr>
                        <a:t>Poland</a:t>
                      </a:r>
                    </a:p>
                  </a:txBody>
                  <a:tcPr marL="7620" marR="7620" marT="7620" marB="0" anchor="ctr">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Croatia</a:t>
                      </a:r>
                    </a:p>
                  </a:txBody>
                  <a:tcPr marL="7620" marR="7620" marT="7620" marB="0" anchor="ctr">
                    <a:lnL>
                      <a:noFill/>
                    </a:lnL>
                    <a:lnR>
                      <a:noFill/>
                    </a:lnR>
                    <a:lnT>
                      <a:noFill/>
                    </a:lnT>
                    <a:lnB>
                      <a:noFill/>
                    </a:lnB>
                    <a:lnTlToBr>
                      <a:noFill/>
                    </a:lnTlToBr>
                    <a:lnBlToTr>
                      <a:noFill/>
                    </a:lnBlToTr>
                    <a:noFill/>
                  </a:tcPr>
                </a:tc>
                <a:tc>
                  <a:txBody>
                    <a:bodyPr/>
                    <a:lstStyle/>
                    <a:p>
                      <a:pPr algn="l" fontAlgn="ctr"/>
                      <a:r>
                        <a:rPr lang="en-US" sz="1600" b="1" i="0" u="none" strike="noStrike" dirty="0">
                          <a:effectLst/>
                          <a:latin typeface="Arial"/>
                        </a:rPr>
                        <a:t>Tajikistan</a:t>
                      </a:r>
                    </a:p>
                  </a:txBody>
                  <a:tcPr marL="7620" marR="7620" marT="7620" marB="0" anchor="ctr">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6"/>
                  </a:ext>
                </a:extLst>
              </a:tr>
              <a:tr h="365104">
                <a:tc>
                  <a:txBody>
                    <a:bodyPr/>
                    <a:lstStyle/>
                    <a:p>
                      <a:pPr algn="l" fontAlgn="ctr"/>
                      <a:r>
                        <a:rPr lang="en-US" sz="1600" b="1" i="0" u="none" strike="noStrike" kern="1200" dirty="0">
                          <a:solidFill>
                            <a:schemeClr val="tx1"/>
                          </a:solidFill>
                          <a:effectLst/>
                          <a:latin typeface="Arial"/>
                          <a:ea typeface="+mn-ea"/>
                          <a:cs typeface="+mn-cs"/>
                        </a:rPr>
                        <a:t>Slovak Republic</a:t>
                      </a:r>
                    </a:p>
                  </a:txBody>
                  <a:tcPr marL="7620" marR="7620" marT="7620" marB="0" anchor="ctr">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Kazakhstan</a:t>
                      </a:r>
                    </a:p>
                  </a:txBody>
                  <a:tcPr marL="7620" marR="7620" marT="7620" marB="0" anchor="ctr">
                    <a:lnL>
                      <a:noFill/>
                    </a:lnL>
                    <a:lnR>
                      <a:noFill/>
                    </a:lnR>
                    <a:lnT>
                      <a:noFill/>
                    </a:lnT>
                    <a:lnB>
                      <a:noFill/>
                    </a:lnB>
                    <a:lnTlToBr>
                      <a:noFill/>
                    </a:lnTlToBr>
                    <a:lnBlToTr>
                      <a:noFill/>
                    </a:lnBlToTr>
                    <a:noFill/>
                  </a:tcPr>
                </a:tc>
                <a:tc>
                  <a:txBody>
                    <a:bodyPr/>
                    <a:lstStyle/>
                    <a:p>
                      <a:pPr algn="l" fontAlgn="ctr"/>
                      <a:r>
                        <a:rPr lang="en-US" sz="1600" b="1" i="0" u="none" strike="noStrike" dirty="0">
                          <a:effectLst/>
                          <a:latin typeface="Arial"/>
                        </a:rPr>
                        <a:t>Ukraine</a:t>
                      </a:r>
                    </a:p>
                  </a:txBody>
                  <a:tcPr marL="7620" marR="7620" marT="7620" marB="0" anchor="ctr">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dirty="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7"/>
                  </a:ext>
                </a:extLst>
              </a:tr>
              <a:tr h="365104">
                <a:tc>
                  <a:txBody>
                    <a:bodyPr/>
                    <a:lstStyle/>
                    <a:p>
                      <a:pPr algn="l" fontAlgn="ctr"/>
                      <a:r>
                        <a:rPr lang="en-US" sz="1600" b="1" i="0" u="none" strike="noStrike" kern="1200" dirty="0">
                          <a:solidFill>
                            <a:schemeClr val="tx1"/>
                          </a:solidFill>
                          <a:effectLst/>
                          <a:latin typeface="Arial"/>
                          <a:ea typeface="+mn-ea"/>
                          <a:cs typeface="+mn-cs"/>
                        </a:rPr>
                        <a:t>Slovenia</a:t>
                      </a:r>
                    </a:p>
                  </a:txBody>
                  <a:tcPr marL="7620" marR="7620" marT="7620" marB="0" anchor="ctr">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Macedonia, FYR</a:t>
                      </a:r>
                    </a:p>
                  </a:txBody>
                  <a:tcPr marL="7620" marR="7620" marT="7620" marB="0" anchor="ctr">
                    <a:lnL>
                      <a:noFill/>
                    </a:lnL>
                    <a:lnR>
                      <a:noFill/>
                    </a:lnR>
                    <a:lnT>
                      <a:noFill/>
                    </a:lnT>
                    <a:lnB>
                      <a:noFill/>
                    </a:lnB>
                    <a:lnTlToBr>
                      <a:noFill/>
                    </a:lnTlToBr>
                    <a:lnBlToTr>
                      <a:noFill/>
                    </a:lnBlToTr>
                    <a:noFill/>
                  </a:tcPr>
                </a:tc>
                <a:tc>
                  <a:txBody>
                    <a:bodyPr/>
                    <a:lstStyle/>
                    <a:p>
                      <a:pPr algn="l" fontAlgn="ctr"/>
                      <a:r>
                        <a:rPr lang="en-US" sz="1600" b="1" i="0" u="none" strike="noStrike" dirty="0">
                          <a:effectLst/>
                          <a:latin typeface="Arial"/>
                        </a:rPr>
                        <a:t>Uzbekistan</a:t>
                      </a:r>
                    </a:p>
                  </a:txBody>
                  <a:tcPr marL="7620" marR="7620" marT="7620" marB="0" anchor="ctr">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dirty="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8"/>
                  </a:ext>
                </a:extLst>
              </a:tr>
              <a:tr h="365104">
                <a:tc>
                  <a:txBody>
                    <a:bodyPr/>
                    <a:lstStyle/>
                    <a:p>
                      <a:endParaRPr lang="en-US" dirty="0"/>
                    </a:p>
                  </a:txBody>
                  <a:tcPr marL="7620" marR="7620" marT="7620" marB="0" anchor="ctr">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Montenegro</a:t>
                      </a:r>
                    </a:p>
                  </a:txBody>
                  <a:tcPr marL="7620" marR="7620" marT="7620" marB="0" anchor="ctr">
                    <a:lnL>
                      <a:noFill/>
                    </a:lnL>
                    <a:lnR>
                      <a:noFill/>
                    </a:lnR>
                    <a:lnT>
                      <a:noFill/>
                    </a:lnT>
                    <a:lnB>
                      <a:noFill/>
                    </a:lnB>
                    <a:lnTlToBr>
                      <a:noFill/>
                    </a:lnTlToBr>
                    <a:lnBlToTr>
                      <a:noFill/>
                    </a:lnBlToTr>
                    <a:noFill/>
                  </a:tcPr>
                </a:tc>
                <a:tc>
                  <a:txBody>
                    <a:bodyPr/>
                    <a:lstStyle/>
                    <a:p>
                      <a:endParaRPr lang="en-US" b="1" dirty="0">
                        <a:effectLst/>
                        <a:latin typeface="+mn-lt"/>
                      </a:endParaRPr>
                    </a:p>
                  </a:txBody>
                  <a:tcPr marT="45721" marB="4572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09"/>
                  </a:ext>
                </a:extLst>
              </a:tr>
              <a:tr h="352700">
                <a:tc>
                  <a:txBody>
                    <a:bodyPr/>
                    <a:lstStyle/>
                    <a:p>
                      <a:endParaRPr lang="en-US" b="1" dirty="0">
                        <a:effectLst/>
                        <a:latin typeface="+mn-lt"/>
                      </a:endParaRPr>
                    </a:p>
                  </a:txBody>
                  <a:tcPr marT="45721" marB="45721" horzOverflow="overflow">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Romania</a:t>
                      </a:r>
                    </a:p>
                  </a:txBody>
                  <a:tcPr marL="7620" marR="7620" marT="7620" marB="0" anchor="ctr">
                    <a:lnL>
                      <a:noFill/>
                    </a:lnL>
                    <a:lnR>
                      <a:noFill/>
                    </a:lnR>
                    <a:lnT>
                      <a:noFill/>
                    </a:lnT>
                    <a:lnB>
                      <a:noFill/>
                    </a:lnB>
                    <a:lnTlToBr>
                      <a:noFill/>
                    </a:lnTlToBr>
                    <a:lnBlToTr>
                      <a:noFill/>
                    </a:lnBlToTr>
                    <a:noFill/>
                  </a:tcPr>
                </a:tc>
                <a:tc>
                  <a:txBody>
                    <a:bodyPr/>
                    <a:lstStyle/>
                    <a:p>
                      <a:endParaRPr lang="en-US" b="1" dirty="0">
                        <a:effectLst/>
                        <a:latin typeface="+mn-lt"/>
                      </a:endParaRPr>
                    </a:p>
                  </a:txBody>
                  <a:tcPr marT="45721" marB="4572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0"/>
                  </a:ext>
                </a:extLst>
              </a:tr>
              <a:tr h="365104">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ru-RU" sz="1600" b="1" i="0" u="none" strike="noStrike" cap="none" normalizeH="0" baseline="0" dirty="0">
                        <a:ln>
                          <a:noFill/>
                        </a:ln>
                        <a:solidFill>
                          <a:schemeClr val="tx1"/>
                        </a:solidFill>
                        <a:effectLst/>
                        <a:latin typeface="+mn-lt"/>
                        <a:cs typeface="Arial" charset="0"/>
                      </a:endParaRPr>
                    </a:p>
                  </a:txBody>
                  <a:tcPr marT="45721" marB="45721" horzOverflow="overflow">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Russian Federation</a:t>
                      </a:r>
                    </a:p>
                  </a:txBody>
                  <a:tcPr marL="7620" marR="7620" marT="7620" marB="0" anchor="ctr">
                    <a:lnL>
                      <a:noFill/>
                    </a:lnL>
                    <a:lnR>
                      <a:noFill/>
                    </a:lnR>
                    <a:lnT>
                      <a:noFill/>
                    </a:lnT>
                    <a:lnB>
                      <a:noFill/>
                    </a:lnB>
                    <a:lnTlToBr>
                      <a:noFill/>
                    </a:lnTlToBr>
                    <a:lnBlToTr>
                      <a:noFill/>
                    </a:lnBlToTr>
                    <a:noFill/>
                  </a:tcPr>
                </a:tc>
                <a:tc>
                  <a:txBody>
                    <a:bodyPr/>
                    <a:lstStyle/>
                    <a:p>
                      <a:endParaRPr lang="en-US" b="1" dirty="0">
                        <a:effectLst/>
                        <a:latin typeface="+mn-lt"/>
                      </a:endParaRPr>
                    </a:p>
                  </a:txBody>
                  <a:tcPr marT="45721" marB="4572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dirty="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1"/>
                  </a:ext>
                </a:extLst>
              </a:tr>
              <a:tr h="365104">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ru-RU" sz="1600" b="1" i="0" u="none" strike="noStrike" cap="none" normalizeH="0" baseline="0" dirty="0">
                        <a:ln>
                          <a:noFill/>
                        </a:ln>
                        <a:solidFill>
                          <a:schemeClr val="tx1"/>
                        </a:solidFill>
                        <a:effectLst/>
                        <a:latin typeface="+mn-lt"/>
                        <a:cs typeface="Arial" charset="0"/>
                      </a:endParaRPr>
                    </a:p>
                  </a:txBody>
                  <a:tcPr marT="45721" marB="45721" horzOverflow="overflow">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Serbia</a:t>
                      </a:r>
                    </a:p>
                  </a:txBody>
                  <a:tcPr marL="7620" marR="7620" marT="7620" marB="0" anchor="ctr">
                    <a:lnL>
                      <a:noFill/>
                    </a:lnL>
                    <a:lnR>
                      <a:noFill/>
                    </a:lnR>
                    <a:lnT>
                      <a:noFill/>
                    </a:lnT>
                    <a:lnB>
                      <a:noFill/>
                    </a:lnB>
                    <a:lnTlToBr>
                      <a:noFill/>
                    </a:lnTlToBr>
                    <a:lnBlToTr>
                      <a:noFill/>
                    </a:lnBlToTr>
                    <a:noFill/>
                  </a:tcPr>
                </a:tc>
                <a:tc>
                  <a:txBody>
                    <a:bodyPr/>
                    <a:lstStyle/>
                    <a:p>
                      <a:endParaRPr lang="en-US" b="1" dirty="0">
                        <a:effectLst/>
                        <a:latin typeface="+mn-lt"/>
                      </a:endParaRPr>
                    </a:p>
                  </a:txBody>
                  <a:tcPr marT="45721" marB="4572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dirty="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2"/>
                  </a:ext>
                </a:extLst>
              </a:tr>
              <a:tr h="365104">
                <a:tc>
                  <a:txBody>
                    <a:bodyPr/>
                    <a:lstStyle/>
                    <a:p>
                      <a:endParaRPr lang="en-US" b="1">
                        <a:effectLst/>
                        <a:latin typeface="+mn-lt"/>
                      </a:endParaRPr>
                    </a:p>
                  </a:txBody>
                  <a:tcPr marT="45721" marB="45721" horzOverflow="overflow">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Turkey</a:t>
                      </a:r>
                    </a:p>
                  </a:txBody>
                  <a:tcPr marL="7620" marR="7620" marT="7620" marB="0" anchor="ctr">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a:ln>
                          <a:noFill/>
                        </a:ln>
                        <a:solidFill>
                          <a:schemeClr val="tx1"/>
                        </a:solidFill>
                        <a:effectLst/>
                        <a:latin typeface="+mn-lt"/>
                        <a:cs typeface="Arial" charset="0"/>
                      </a:endParaRPr>
                    </a:p>
                  </a:txBody>
                  <a:tcPr marT="45721" marB="4572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3"/>
                  </a:ext>
                </a:extLst>
              </a:tr>
              <a:tr h="365104">
                <a:tc>
                  <a:txBody>
                    <a:bodyPr/>
                    <a:lstStyle/>
                    <a:p>
                      <a:endParaRPr lang="en-US" b="1" dirty="0">
                        <a:effectLst/>
                        <a:latin typeface="+mn-lt"/>
                      </a:endParaRPr>
                    </a:p>
                  </a:txBody>
                  <a:tcPr marT="45721" marB="45721" horzOverflow="overflow">
                    <a:lnL cap="flat">
                      <a:noFill/>
                    </a:lnL>
                    <a:lnR>
                      <a:noFill/>
                    </a:lnR>
                    <a:lnT>
                      <a:noFill/>
                    </a:lnT>
                    <a:lnB>
                      <a:noFill/>
                    </a:lnB>
                    <a:lnTlToBr>
                      <a:noFill/>
                    </a:lnTlToBr>
                    <a:lnBlToTr>
                      <a:noFill/>
                    </a:lnBlToTr>
                    <a:noFill/>
                  </a:tcPr>
                </a:tc>
                <a:tc>
                  <a:txBody>
                    <a:bodyPr/>
                    <a:lstStyle/>
                    <a:p>
                      <a:pPr algn="l" fontAlgn="ctr"/>
                      <a:r>
                        <a:rPr lang="en-US" sz="1600" b="1" i="0" u="none" strike="noStrike" kern="1200" dirty="0">
                          <a:solidFill>
                            <a:schemeClr val="tx1"/>
                          </a:solidFill>
                          <a:effectLst/>
                          <a:latin typeface="Arial"/>
                          <a:ea typeface="+mn-ea"/>
                          <a:cs typeface="+mn-cs"/>
                        </a:rPr>
                        <a:t>Turkmenistan</a:t>
                      </a:r>
                    </a:p>
                  </a:txBody>
                  <a:tcPr marL="7620" marR="7620" marT="7620" marB="0" anchor="ctr">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dirty="0">
                        <a:ln>
                          <a:noFill/>
                        </a:ln>
                        <a:solidFill>
                          <a:schemeClr val="tx1"/>
                        </a:solidFill>
                        <a:effectLst/>
                        <a:latin typeface="+mn-lt"/>
                        <a:cs typeface="Arial" charset="0"/>
                      </a:endParaRPr>
                    </a:p>
                  </a:txBody>
                  <a:tcPr marT="45721" marB="45721"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itchFamily="2" charset="2"/>
                        <a:buNone/>
                        <a:tabLst/>
                      </a:pPr>
                      <a:endParaRPr kumimoji="0" lang="en-US" sz="1600" b="1" i="0" u="none" strike="noStrike" cap="none" normalizeH="0" baseline="0" dirty="0">
                        <a:ln>
                          <a:noFill/>
                        </a:ln>
                        <a:solidFill>
                          <a:schemeClr val="tx1"/>
                        </a:solidFill>
                        <a:effectLst/>
                        <a:latin typeface="+mn-lt"/>
                        <a:cs typeface="Arial" charset="0"/>
                      </a:endParaRPr>
                    </a:p>
                  </a:txBody>
                  <a:tcPr marT="45721" marB="4572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33124180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t>ზედამხედველობა</a:t>
            </a:r>
            <a:endParaRPr lang="en-US" dirty="0"/>
          </a:p>
        </p:txBody>
      </p:sp>
      <p:sp>
        <p:nvSpPr>
          <p:cNvPr id="3" name="Content Placeholder 2"/>
          <p:cNvSpPr>
            <a:spLocks noGrp="1"/>
          </p:cNvSpPr>
          <p:nvPr>
            <p:ph idx="1"/>
          </p:nvPr>
        </p:nvSpPr>
        <p:spPr/>
        <p:txBody>
          <a:bodyPr/>
          <a:lstStyle/>
          <a:p>
            <a:r>
              <a:rPr lang="en-US" sz="2400" dirty="0" err="1">
                <a:effectLst/>
              </a:rPr>
              <a:t>პირის</a:t>
            </a:r>
            <a:r>
              <a:rPr lang="en-US" sz="2400" dirty="0">
                <a:effectLst/>
              </a:rPr>
              <a:t> </a:t>
            </a:r>
            <a:r>
              <a:rPr lang="en-US" sz="2400" dirty="0" err="1">
                <a:effectLst/>
              </a:rPr>
              <a:t>მოსარგებლედ</a:t>
            </a:r>
            <a:r>
              <a:rPr lang="en-US" sz="2400" dirty="0">
                <a:effectLst/>
              </a:rPr>
              <a:t> </a:t>
            </a:r>
            <a:r>
              <a:rPr lang="en-US" sz="2400" dirty="0" err="1">
                <a:effectLst/>
              </a:rPr>
              <a:t>ცნობა</a:t>
            </a:r>
            <a:r>
              <a:rPr lang="en-US" sz="2400" dirty="0">
                <a:effectLst/>
              </a:rPr>
              <a:t>/</a:t>
            </a:r>
            <a:r>
              <a:rPr lang="en-US" sz="2400" dirty="0" err="1">
                <a:effectLst/>
              </a:rPr>
              <a:t>რეგისტრაცია</a:t>
            </a:r>
            <a:r>
              <a:rPr lang="en-US" sz="2400" dirty="0">
                <a:effectLst/>
              </a:rPr>
              <a:t>;</a:t>
            </a:r>
          </a:p>
          <a:p>
            <a:r>
              <a:rPr lang="en-US" sz="2400" dirty="0" err="1">
                <a:effectLst/>
              </a:rPr>
              <a:t>შეტყობინება</a:t>
            </a:r>
            <a:r>
              <a:rPr lang="en-US" sz="2400" dirty="0">
                <a:effectLst/>
              </a:rPr>
              <a:t> </a:t>
            </a:r>
            <a:r>
              <a:rPr lang="en-US" sz="2400" dirty="0" err="1">
                <a:effectLst/>
              </a:rPr>
              <a:t>შემთხვევის</a:t>
            </a:r>
            <a:r>
              <a:rPr lang="en-US" sz="2400" dirty="0">
                <a:effectLst/>
              </a:rPr>
              <a:t> </a:t>
            </a:r>
            <a:r>
              <a:rPr lang="en-US" sz="2400" dirty="0" err="1">
                <a:effectLst/>
              </a:rPr>
              <a:t>შესახებ</a:t>
            </a:r>
            <a:r>
              <a:rPr lang="en-US" sz="2400" dirty="0">
                <a:effectLst/>
              </a:rPr>
              <a:t>;</a:t>
            </a:r>
          </a:p>
          <a:p>
            <a:r>
              <a:rPr lang="en-US" sz="2400" dirty="0" err="1">
                <a:effectLst/>
              </a:rPr>
              <a:t>შეტყობინების</a:t>
            </a:r>
            <a:r>
              <a:rPr lang="en-US" sz="2400" dirty="0">
                <a:effectLst/>
              </a:rPr>
              <a:t> </a:t>
            </a:r>
            <a:r>
              <a:rPr lang="en-US" sz="2400" dirty="0" err="1">
                <a:effectLst/>
              </a:rPr>
              <a:t>საფუძველზე</a:t>
            </a:r>
            <a:r>
              <a:rPr lang="en-US" sz="2400" dirty="0">
                <a:effectLst/>
              </a:rPr>
              <a:t>, </a:t>
            </a:r>
            <a:r>
              <a:rPr lang="en-US" sz="2400" dirty="0" err="1">
                <a:effectLst/>
              </a:rPr>
              <a:t>შერჩეული</a:t>
            </a:r>
            <a:r>
              <a:rPr lang="en-US" sz="2400" dirty="0">
                <a:effectLst/>
              </a:rPr>
              <a:t> </a:t>
            </a:r>
            <a:r>
              <a:rPr lang="en-US" sz="2400" dirty="0" err="1">
                <a:effectLst/>
              </a:rPr>
              <a:t>შემთხვევის</a:t>
            </a:r>
            <a:r>
              <a:rPr lang="en-US" sz="2400" dirty="0">
                <a:effectLst/>
              </a:rPr>
              <a:t> </a:t>
            </a:r>
            <a:r>
              <a:rPr lang="en-US" sz="2400" dirty="0" err="1">
                <a:effectLst/>
              </a:rPr>
              <a:t>მონიტორინგი</a:t>
            </a:r>
            <a:r>
              <a:rPr lang="en-US" sz="2400" dirty="0">
                <a:effectLst/>
              </a:rPr>
              <a:t>;</a:t>
            </a:r>
          </a:p>
          <a:p>
            <a:r>
              <a:rPr lang="en-US" sz="2400" dirty="0" err="1">
                <a:effectLst/>
              </a:rPr>
              <a:t>ანგარიშის</a:t>
            </a:r>
            <a:r>
              <a:rPr lang="en-US" sz="2400" dirty="0">
                <a:effectLst/>
              </a:rPr>
              <a:t> </a:t>
            </a:r>
            <a:r>
              <a:rPr lang="en-US" sz="2400" dirty="0" err="1">
                <a:effectLst/>
              </a:rPr>
              <a:t>წარდგენა</a:t>
            </a:r>
            <a:r>
              <a:rPr lang="en-US" sz="2400" dirty="0">
                <a:effectLst/>
              </a:rPr>
              <a:t>;</a:t>
            </a:r>
          </a:p>
          <a:p>
            <a:r>
              <a:rPr lang="en-US" sz="2400" dirty="0" err="1">
                <a:effectLst/>
              </a:rPr>
              <a:t>საანგარიშგებო</a:t>
            </a:r>
            <a:r>
              <a:rPr lang="en-US" sz="2400" dirty="0">
                <a:effectLst/>
              </a:rPr>
              <a:t> </a:t>
            </a:r>
            <a:r>
              <a:rPr lang="en-US" sz="2400" dirty="0" err="1">
                <a:effectLst/>
              </a:rPr>
              <a:t>დოკუმენტაციის</a:t>
            </a:r>
            <a:r>
              <a:rPr lang="en-US" sz="2400" dirty="0">
                <a:effectLst/>
              </a:rPr>
              <a:t> </a:t>
            </a:r>
            <a:r>
              <a:rPr lang="en-US" sz="2400" dirty="0" err="1">
                <a:effectLst/>
              </a:rPr>
              <a:t>ინსპექტირება</a:t>
            </a:r>
            <a:r>
              <a:rPr lang="en-US" sz="2400" dirty="0">
                <a:effectLst/>
              </a:rPr>
              <a:t>;</a:t>
            </a:r>
          </a:p>
          <a:p>
            <a:r>
              <a:rPr lang="en-US" sz="2400" dirty="0" err="1">
                <a:effectLst/>
              </a:rPr>
              <a:t>შესრულებული</a:t>
            </a:r>
            <a:r>
              <a:rPr lang="en-US" sz="2400" dirty="0">
                <a:effectLst/>
              </a:rPr>
              <a:t> </a:t>
            </a:r>
            <a:r>
              <a:rPr lang="en-US" sz="2400" dirty="0" err="1">
                <a:effectLst/>
              </a:rPr>
              <a:t>სამუშაოს</a:t>
            </a:r>
            <a:r>
              <a:rPr lang="en-US" sz="2400" dirty="0">
                <a:effectLst/>
              </a:rPr>
              <a:t> </a:t>
            </a:r>
            <a:r>
              <a:rPr lang="en-US" sz="2400" dirty="0" err="1">
                <a:effectLst/>
              </a:rPr>
              <a:t>ანაზღაურება</a:t>
            </a:r>
            <a:r>
              <a:rPr lang="en-US" sz="2400" dirty="0">
                <a:effectLst/>
              </a:rPr>
              <a:t> </a:t>
            </a:r>
            <a:r>
              <a:rPr lang="en-US" sz="2400" dirty="0" err="1">
                <a:effectLst/>
              </a:rPr>
              <a:t>ან</a:t>
            </a:r>
            <a:r>
              <a:rPr lang="en-US" sz="2400" dirty="0">
                <a:effectLst/>
              </a:rPr>
              <a:t> </a:t>
            </a:r>
            <a:r>
              <a:rPr lang="en-US" sz="2400" dirty="0" err="1">
                <a:effectLst/>
              </a:rPr>
              <a:t>ანაზღაურებაზე</a:t>
            </a:r>
            <a:r>
              <a:rPr lang="en-US" sz="2400" dirty="0">
                <a:effectLst/>
              </a:rPr>
              <a:t> </a:t>
            </a:r>
            <a:r>
              <a:rPr lang="en-US" sz="2400" dirty="0" err="1">
                <a:effectLst/>
              </a:rPr>
              <a:t>უარი</a:t>
            </a:r>
            <a:r>
              <a:rPr lang="en-US" sz="2400" dirty="0">
                <a:effectLst/>
              </a:rPr>
              <a:t>;</a:t>
            </a:r>
          </a:p>
          <a:p>
            <a:r>
              <a:rPr lang="en-US" sz="2400" dirty="0" err="1">
                <a:effectLst/>
              </a:rPr>
              <a:t>პროგრამით</a:t>
            </a:r>
            <a:r>
              <a:rPr lang="en-US" sz="2400" dirty="0">
                <a:effectLst/>
              </a:rPr>
              <a:t> </a:t>
            </a:r>
            <a:r>
              <a:rPr lang="en-US" sz="2400" dirty="0" err="1">
                <a:effectLst/>
              </a:rPr>
              <a:t>განსაზღვრული</a:t>
            </a:r>
            <a:r>
              <a:rPr lang="en-US" sz="2400" dirty="0">
                <a:effectLst/>
              </a:rPr>
              <a:t> </a:t>
            </a:r>
            <a:r>
              <a:rPr lang="en-US" sz="2400" dirty="0" err="1">
                <a:effectLst/>
              </a:rPr>
              <a:t>პირობების</a:t>
            </a:r>
            <a:r>
              <a:rPr lang="en-US" sz="2400" dirty="0">
                <a:effectLst/>
              </a:rPr>
              <a:t> </a:t>
            </a:r>
            <a:r>
              <a:rPr lang="en-US" sz="2400" dirty="0" err="1">
                <a:effectLst/>
              </a:rPr>
              <a:t>შესრულების</a:t>
            </a:r>
            <a:r>
              <a:rPr lang="en-US" sz="2400" dirty="0">
                <a:effectLst/>
              </a:rPr>
              <a:t> </a:t>
            </a:r>
            <a:r>
              <a:rPr lang="en-US" sz="2400" dirty="0" err="1">
                <a:effectLst/>
              </a:rPr>
              <a:t>კონტროლი</a:t>
            </a:r>
            <a:endParaRPr lang="en-US" sz="2400" dirty="0">
              <a:effectLst/>
            </a:endParaRPr>
          </a:p>
          <a:p>
            <a:endParaRPr lang="en-US" sz="2400" dirty="0"/>
          </a:p>
        </p:txBody>
      </p:sp>
    </p:spTree>
    <p:extLst>
      <p:ext uri="{BB962C8B-B14F-4D97-AF65-F5344CB8AC3E}">
        <p14:creationId xmlns:p14="http://schemas.microsoft.com/office/powerpoint/2010/main" val="16003627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392"/>
            <a:ext cx="8229600" cy="1143000"/>
          </a:xfrm>
        </p:spPr>
        <p:txBody>
          <a:bodyPr/>
          <a:lstStyle/>
          <a:p>
            <a:r>
              <a:rPr lang="en-US" dirty="0" err="1">
                <a:effectLst/>
              </a:rPr>
              <a:t>შეტყობინება</a:t>
            </a:r>
            <a:r>
              <a:rPr lang="en-US" dirty="0">
                <a:effectLst/>
              </a:rPr>
              <a:t> </a:t>
            </a:r>
            <a:r>
              <a:rPr lang="en-US" dirty="0" err="1">
                <a:effectLst/>
              </a:rPr>
              <a:t>შემთხვევის</a:t>
            </a:r>
            <a:r>
              <a:rPr lang="en-US" dirty="0">
                <a:effectLst/>
              </a:rPr>
              <a:t> </a:t>
            </a:r>
            <a:r>
              <a:rPr lang="en-US" dirty="0" err="1">
                <a:effectLst/>
              </a:rPr>
              <a:t>შესახებ</a:t>
            </a:r>
            <a:endParaRPr lang="en-US" dirty="0"/>
          </a:p>
        </p:txBody>
      </p:sp>
      <p:sp>
        <p:nvSpPr>
          <p:cNvPr id="3" name="Content Placeholder 2"/>
          <p:cNvSpPr>
            <a:spLocks noGrp="1"/>
          </p:cNvSpPr>
          <p:nvPr>
            <p:ph idx="1"/>
          </p:nvPr>
        </p:nvSpPr>
        <p:spPr>
          <a:xfrm>
            <a:off x="467544" y="1268760"/>
            <a:ext cx="8229600" cy="4525963"/>
          </a:xfrm>
        </p:spPr>
        <p:txBody>
          <a:bodyPr/>
          <a:lstStyle/>
          <a:p>
            <a:r>
              <a:rPr lang="en-US" sz="2000" dirty="0" err="1">
                <a:effectLst/>
              </a:rPr>
              <a:t>მოსარგებლის</a:t>
            </a:r>
            <a:r>
              <a:rPr lang="en-US" sz="2000" dirty="0">
                <a:effectLst/>
              </a:rPr>
              <a:t> </a:t>
            </a:r>
            <a:r>
              <a:rPr lang="en-US" sz="2000" dirty="0" err="1">
                <a:effectLst/>
              </a:rPr>
              <a:t>სახელი</a:t>
            </a:r>
            <a:r>
              <a:rPr lang="en-US" sz="2000" dirty="0">
                <a:effectLst/>
              </a:rPr>
              <a:t>, </a:t>
            </a:r>
            <a:r>
              <a:rPr lang="en-US" sz="2000" dirty="0" err="1">
                <a:effectLst/>
              </a:rPr>
              <a:t>გვარი</a:t>
            </a:r>
            <a:r>
              <a:rPr lang="en-US" sz="2000" dirty="0">
                <a:effectLst/>
              </a:rPr>
              <a:t>, </a:t>
            </a:r>
            <a:r>
              <a:rPr lang="en-US" sz="2000" dirty="0" err="1">
                <a:effectLst/>
              </a:rPr>
              <a:t>პირადი</a:t>
            </a:r>
            <a:r>
              <a:rPr lang="en-US" sz="2000" dirty="0">
                <a:effectLst/>
              </a:rPr>
              <a:t> </a:t>
            </a:r>
            <a:r>
              <a:rPr lang="en-US" sz="2000" dirty="0" err="1">
                <a:effectLst/>
              </a:rPr>
              <a:t>ნომერი</a:t>
            </a:r>
            <a:r>
              <a:rPr lang="en-US" sz="2000" dirty="0">
                <a:effectLst/>
              </a:rPr>
              <a:t> </a:t>
            </a:r>
            <a:r>
              <a:rPr lang="en-US" sz="2000" dirty="0" err="1">
                <a:effectLst/>
              </a:rPr>
              <a:t>და</a:t>
            </a:r>
            <a:r>
              <a:rPr lang="en-US" sz="2000" dirty="0">
                <a:effectLst/>
              </a:rPr>
              <a:t> </a:t>
            </a:r>
            <a:r>
              <a:rPr lang="en-US" sz="2000" dirty="0" err="1">
                <a:effectLst/>
              </a:rPr>
              <a:t>დაბადების</a:t>
            </a:r>
            <a:r>
              <a:rPr lang="en-US" sz="2000" dirty="0">
                <a:effectLst/>
              </a:rPr>
              <a:t> </a:t>
            </a:r>
            <a:r>
              <a:rPr lang="en-US" sz="2000" dirty="0" err="1">
                <a:effectLst/>
              </a:rPr>
              <a:t>თარიღი</a:t>
            </a:r>
            <a:r>
              <a:rPr lang="en-US" sz="2000" dirty="0">
                <a:effectLst/>
              </a:rPr>
              <a:t>;</a:t>
            </a:r>
          </a:p>
          <a:p>
            <a:r>
              <a:rPr lang="en-US" sz="2000" dirty="0" err="1">
                <a:effectLst/>
              </a:rPr>
              <a:t>წინასწარი</a:t>
            </a:r>
            <a:r>
              <a:rPr lang="en-US" sz="2000" dirty="0">
                <a:effectLst/>
              </a:rPr>
              <a:t> </a:t>
            </a:r>
            <a:r>
              <a:rPr lang="en-US" sz="2000" dirty="0" err="1">
                <a:effectLst/>
              </a:rPr>
              <a:t>დიაგნოზი</a:t>
            </a:r>
            <a:r>
              <a:rPr lang="en-US" sz="2000" dirty="0">
                <a:effectLst/>
              </a:rPr>
              <a:t> </a:t>
            </a:r>
            <a:endParaRPr lang="ka-GE" sz="2000" dirty="0">
              <a:effectLst/>
            </a:endParaRPr>
          </a:p>
          <a:p>
            <a:r>
              <a:rPr lang="en-US" sz="2000" dirty="0" err="1">
                <a:effectLst/>
              </a:rPr>
              <a:t>შემთხვევის</a:t>
            </a:r>
            <a:r>
              <a:rPr lang="en-US" sz="2000" dirty="0">
                <a:effectLst/>
              </a:rPr>
              <a:t> (</a:t>
            </a:r>
            <a:r>
              <a:rPr lang="en-US" sz="2000" dirty="0" err="1">
                <a:effectLst/>
              </a:rPr>
              <a:t>ერთი</a:t>
            </a:r>
            <a:r>
              <a:rPr lang="en-US" sz="2000" dirty="0">
                <a:effectLst/>
              </a:rPr>
              <a:t> </a:t>
            </a:r>
            <a:r>
              <a:rPr lang="en-US" sz="2000" dirty="0" err="1">
                <a:effectLst/>
              </a:rPr>
              <a:t>მკურნალობის</a:t>
            </a:r>
            <a:r>
              <a:rPr lang="en-US" sz="2000" dirty="0">
                <a:effectLst/>
              </a:rPr>
              <a:t> </a:t>
            </a:r>
            <a:r>
              <a:rPr lang="en-US" sz="2000" dirty="0" err="1">
                <a:effectLst/>
              </a:rPr>
              <a:t>ეპიზოდის</a:t>
            </a:r>
            <a:r>
              <a:rPr lang="en-US" sz="2000" dirty="0">
                <a:effectLst/>
              </a:rPr>
              <a:t>/</a:t>
            </a:r>
            <a:r>
              <a:rPr lang="en-US" sz="2000" dirty="0" err="1">
                <a:effectLst/>
              </a:rPr>
              <a:t>შემთხვევის</a:t>
            </a:r>
            <a:r>
              <a:rPr lang="en-US" sz="2000" dirty="0">
                <a:effectLst/>
              </a:rPr>
              <a:t> </a:t>
            </a:r>
            <a:r>
              <a:rPr lang="en-US" sz="2000" dirty="0" err="1">
                <a:effectLst/>
              </a:rPr>
              <a:t>ფარგლებში</a:t>
            </a:r>
            <a:r>
              <a:rPr lang="en-US" sz="2000" dirty="0">
                <a:effectLst/>
              </a:rPr>
              <a:t> </a:t>
            </a:r>
            <a:r>
              <a:rPr lang="en-US" sz="2000" dirty="0" err="1">
                <a:effectLst/>
              </a:rPr>
              <a:t>პრო­გრა­მული</a:t>
            </a:r>
            <a:r>
              <a:rPr lang="en-US" sz="2000" dirty="0">
                <a:effectLst/>
              </a:rPr>
              <a:t> </a:t>
            </a:r>
            <a:r>
              <a:rPr lang="en-US" sz="2000" dirty="0" err="1">
                <a:effectLst/>
              </a:rPr>
              <a:t>შემთხვევების</a:t>
            </a:r>
            <a:r>
              <a:rPr lang="en-US" sz="2000" dirty="0">
                <a:effectLst/>
              </a:rPr>
              <a:t>) </a:t>
            </a:r>
            <a:r>
              <a:rPr lang="en-US" sz="2000" dirty="0" err="1">
                <a:effectLst/>
              </a:rPr>
              <a:t>დაწყებისა</a:t>
            </a:r>
            <a:r>
              <a:rPr lang="en-US" sz="2000" dirty="0">
                <a:effectLst/>
              </a:rPr>
              <a:t> </a:t>
            </a:r>
            <a:r>
              <a:rPr lang="en-US" sz="2000" dirty="0" err="1">
                <a:effectLst/>
              </a:rPr>
              <a:t>და</a:t>
            </a:r>
            <a:r>
              <a:rPr lang="en-US" sz="2000" dirty="0">
                <a:effectLst/>
              </a:rPr>
              <a:t> </a:t>
            </a:r>
            <a:r>
              <a:rPr lang="en-US" sz="2000" dirty="0" err="1">
                <a:effectLst/>
              </a:rPr>
              <a:t>დასრულების</a:t>
            </a:r>
            <a:r>
              <a:rPr lang="en-US" sz="2000" dirty="0">
                <a:effectLst/>
              </a:rPr>
              <a:t> </a:t>
            </a:r>
            <a:r>
              <a:rPr lang="en-US" sz="2000" dirty="0" err="1">
                <a:effectLst/>
              </a:rPr>
              <a:t>ზუსტი</a:t>
            </a:r>
            <a:r>
              <a:rPr lang="en-US" sz="2000" dirty="0">
                <a:effectLst/>
              </a:rPr>
              <a:t> </a:t>
            </a:r>
            <a:r>
              <a:rPr lang="en-US" sz="2000" dirty="0" err="1">
                <a:effectLst/>
              </a:rPr>
              <a:t>დრო</a:t>
            </a:r>
            <a:endParaRPr lang="en-US" sz="2000" dirty="0">
              <a:effectLst/>
            </a:endParaRPr>
          </a:p>
          <a:p>
            <a:r>
              <a:rPr lang="en-US" sz="2000" dirty="0" err="1">
                <a:effectLst/>
              </a:rPr>
              <a:t>მოსარგებლის</a:t>
            </a:r>
            <a:r>
              <a:rPr lang="en-US" sz="2000" dirty="0">
                <a:effectLst/>
              </a:rPr>
              <a:t> </a:t>
            </a:r>
            <a:r>
              <a:rPr lang="en-US" sz="2000" dirty="0" err="1">
                <a:effectLst/>
              </a:rPr>
              <a:t>დაწესე­ბუ­­­­ლებაში</a:t>
            </a:r>
            <a:r>
              <a:rPr lang="en-US" sz="2000" dirty="0">
                <a:effectLst/>
              </a:rPr>
              <a:t> </a:t>
            </a:r>
            <a:r>
              <a:rPr lang="en-US" sz="2000" dirty="0" err="1">
                <a:effectLst/>
              </a:rPr>
              <a:t>მიმართვის</a:t>
            </a:r>
            <a:r>
              <a:rPr lang="en-US" sz="2000" dirty="0">
                <a:effectLst/>
              </a:rPr>
              <a:t> </a:t>
            </a:r>
            <a:r>
              <a:rPr lang="en-US" sz="2000" dirty="0" err="1">
                <a:effectLst/>
              </a:rPr>
              <a:t>ფო­­რმა</a:t>
            </a:r>
            <a:r>
              <a:rPr lang="en-US" sz="2000" dirty="0">
                <a:effectLst/>
              </a:rPr>
              <a:t> </a:t>
            </a:r>
            <a:r>
              <a:rPr lang="en-US" sz="2000" dirty="0" err="1">
                <a:effectLst/>
              </a:rPr>
              <a:t>და</a:t>
            </a:r>
            <a:r>
              <a:rPr lang="en-US" sz="2000" dirty="0">
                <a:effectLst/>
              </a:rPr>
              <a:t> </a:t>
            </a:r>
            <a:r>
              <a:rPr lang="en-US" sz="2000" dirty="0" err="1">
                <a:effectLst/>
              </a:rPr>
              <a:t>დასრულების</a:t>
            </a:r>
            <a:r>
              <a:rPr lang="en-US" sz="2000" dirty="0">
                <a:effectLst/>
              </a:rPr>
              <a:t> </a:t>
            </a:r>
            <a:r>
              <a:rPr lang="en-US" sz="2000" dirty="0" err="1">
                <a:effectLst/>
              </a:rPr>
              <a:t>სტატუსი</a:t>
            </a:r>
            <a:r>
              <a:rPr lang="en-US" sz="2000" dirty="0">
                <a:effectLst/>
              </a:rPr>
              <a:t>, </a:t>
            </a:r>
            <a:r>
              <a:rPr lang="en-US" sz="2000" dirty="0" err="1">
                <a:effectLst/>
              </a:rPr>
              <a:t>მათ</a:t>
            </a:r>
            <a:r>
              <a:rPr lang="en-US" sz="2000" dirty="0">
                <a:effectLst/>
              </a:rPr>
              <a:t> </a:t>
            </a:r>
            <a:r>
              <a:rPr lang="en-US" sz="2000" dirty="0" err="1">
                <a:effectLst/>
              </a:rPr>
              <a:t>შორის</a:t>
            </a:r>
            <a:r>
              <a:rPr lang="en-US" sz="2000" dirty="0">
                <a:effectLst/>
              </a:rPr>
              <a:t>, </a:t>
            </a:r>
            <a:r>
              <a:rPr lang="en-US" sz="2000" dirty="0" err="1">
                <a:effectLst/>
              </a:rPr>
              <a:t>სხვა</a:t>
            </a:r>
            <a:r>
              <a:rPr lang="en-US" sz="2000" dirty="0">
                <a:effectLst/>
              </a:rPr>
              <a:t> </a:t>
            </a:r>
            <a:r>
              <a:rPr lang="en-US" sz="2000" dirty="0" err="1">
                <a:effectLst/>
              </a:rPr>
              <a:t>სა­მე­დიცინო</a:t>
            </a:r>
            <a:r>
              <a:rPr lang="en-US" sz="2000" dirty="0">
                <a:effectLst/>
              </a:rPr>
              <a:t> </a:t>
            </a:r>
            <a:r>
              <a:rPr lang="en-US" sz="2000" dirty="0" err="1">
                <a:effectLst/>
              </a:rPr>
              <a:t>დაწესებულებაში</a:t>
            </a:r>
            <a:r>
              <a:rPr lang="en-US" sz="2000" dirty="0">
                <a:effectLst/>
              </a:rPr>
              <a:t> </a:t>
            </a:r>
            <a:r>
              <a:rPr lang="en-US" sz="2000" dirty="0" err="1">
                <a:effectLst/>
              </a:rPr>
              <a:t>გადაყვანის</a:t>
            </a:r>
            <a:r>
              <a:rPr lang="en-US" sz="2000" dirty="0">
                <a:effectLst/>
              </a:rPr>
              <a:t> </a:t>
            </a:r>
            <a:r>
              <a:rPr lang="en-US" sz="2000" dirty="0" err="1">
                <a:effectLst/>
              </a:rPr>
              <a:t>შემ­თხ­ვევაში</a:t>
            </a:r>
            <a:r>
              <a:rPr lang="en-US" sz="2000" dirty="0">
                <a:effectLst/>
              </a:rPr>
              <a:t> - </a:t>
            </a:r>
            <a:r>
              <a:rPr lang="en-US" sz="2000" dirty="0" err="1">
                <a:effectLst/>
              </a:rPr>
              <a:t>გადაყვანის</a:t>
            </a:r>
            <a:r>
              <a:rPr lang="en-US" sz="2000" dirty="0">
                <a:effectLst/>
              </a:rPr>
              <a:t> </a:t>
            </a:r>
            <a:r>
              <a:rPr lang="en-US" sz="2000" dirty="0" err="1">
                <a:effectLst/>
              </a:rPr>
              <a:t>მიზეზი</a:t>
            </a:r>
            <a:r>
              <a:rPr lang="en-US" sz="2000" dirty="0">
                <a:effectLst/>
              </a:rPr>
              <a:t>;</a:t>
            </a:r>
          </a:p>
          <a:p>
            <a:r>
              <a:rPr lang="en-US" sz="2000" dirty="0" err="1">
                <a:effectLst/>
              </a:rPr>
              <a:t>პაციენტის</a:t>
            </a:r>
            <a:r>
              <a:rPr lang="en-US" sz="2000" dirty="0">
                <a:effectLst/>
              </a:rPr>
              <a:t> </a:t>
            </a:r>
            <a:r>
              <a:rPr lang="en-US" sz="2000" dirty="0" err="1">
                <a:effectLst/>
              </a:rPr>
              <a:t>ერთი</a:t>
            </a:r>
            <a:r>
              <a:rPr lang="en-US" sz="2000" dirty="0">
                <a:effectLst/>
              </a:rPr>
              <a:t> </a:t>
            </a:r>
            <a:r>
              <a:rPr lang="en-US" sz="2000" dirty="0" err="1">
                <a:effectLst/>
              </a:rPr>
              <a:t>დაწესებულებიდან</a:t>
            </a:r>
            <a:r>
              <a:rPr lang="en-US" sz="2000" dirty="0">
                <a:effectLst/>
              </a:rPr>
              <a:t> </a:t>
            </a:r>
            <a:r>
              <a:rPr lang="en-US" sz="2000" dirty="0" err="1">
                <a:effectLst/>
              </a:rPr>
              <a:t>სხვა</a:t>
            </a:r>
            <a:r>
              <a:rPr lang="en-US" sz="2000" dirty="0">
                <a:effectLst/>
              </a:rPr>
              <a:t> </a:t>
            </a:r>
            <a:r>
              <a:rPr lang="en-US" sz="2000" dirty="0" err="1">
                <a:effectLst/>
              </a:rPr>
              <a:t>დაწესებულებაში</a:t>
            </a:r>
            <a:r>
              <a:rPr lang="en-US" sz="2000" dirty="0">
                <a:effectLst/>
              </a:rPr>
              <a:t> </a:t>
            </a:r>
            <a:r>
              <a:rPr lang="en-US" sz="2000" dirty="0" err="1">
                <a:effectLst/>
              </a:rPr>
              <a:t>გადაყ­ვანის</a:t>
            </a:r>
            <a:r>
              <a:rPr lang="en-US" sz="2000" dirty="0">
                <a:effectLst/>
              </a:rPr>
              <a:t> </a:t>
            </a:r>
            <a:r>
              <a:rPr lang="en-US" sz="2000" dirty="0" err="1">
                <a:effectLst/>
              </a:rPr>
              <a:t>შემთხვევაში</a:t>
            </a:r>
            <a:r>
              <a:rPr lang="ka-GE" sz="2000" dirty="0">
                <a:effectLst/>
              </a:rPr>
              <a:t> - </a:t>
            </a:r>
            <a:r>
              <a:rPr lang="en-US" sz="2000" dirty="0" err="1">
                <a:effectLst/>
              </a:rPr>
              <a:t>პაციენტზე</a:t>
            </a:r>
            <a:r>
              <a:rPr lang="en-US" sz="2000" dirty="0">
                <a:effectLst/>
              </a:rPr>
              <a:t> </a:t>
            </a:r>
            <a:r>
              <a:rPr lang="en-US" sz="2000" dirty="0" err="1">
                <a:effectLst/>
              </a:rPr>
              <a:t>გაწეული</a:t>
            </a:r>
            <a:r>
              <a:rPr lang="en-US" sz="2000" dirty="0">
                <a:effectLst/>
              </a:rPr>
              <a:t> </a:t>
            </a:r>
            <a:r>
              <a:rPr lang="en-US" sz="2000" dirty="0" err="1">
                <a:effectLst/>
              </a:rPr>
              <a:t>მომსა­ხურეობის</a:t>
            </a:r>
            <a:r>
              <a:rPr lang="en-US" sz="2000" dirty="0">
                <a:effectLst/>
              </a:rPr>
              <a:t> </a:t>
            </a:r>
            <a:r>
              <a:rPr lang="en-US" sz="2000" dirty="0" err="1">
                <a:effectLst/>
              </a:rPr>
              <a:t>ფაქტიური</a:t>
            </a:r>
            <a:r>
              <a:rPr lang="en-US" sz="2000" dirty="0">
                <a:effectLst/>
              </a:rPr>
              <a:t> </a:t>
            </a:r>
            <a:r>
              <a:rPr lang="en-US" sz="2000" dirty="0" err="1">
                <a:effectLst/>
              </a:rPr>
              <a:t>დანახარჯი</a:t>
            </a:r>
            <a:r>
              <a:rPr lang="ka-GE" sz="2000" dirty="0">
                <a:effectLst/>
              </a:rPr>
              <a:t>ს დაფიქსირება</a:t>
            </a:r>
            <a:r>
              <a:rPr lang="en-US" sz="2000" dirty="0">
                <a:effectLst/>
              </a:rPr>
              <a:t> </a:t>
            </a:r>
            <a:r>
              <a:rPr lang="en-US" sz="2000" dirty="0" err="1">
                <a:effectLst/>
              </a:rPr>
              <a:t>გადა­ყვა­ნი­დან</a:t>
            </a:r>
            <a:r>
              <a:rPr lang="en-US" sz="2000" dirty="0">
                <a:effectLst/>
              </a:rPr>
              <a:t> 72 </a:t>
            </a:r>
            <a:r>
              <a:rPr lang="en-US" sz="2000" dirty="0" err="1">
                <a:effectLst/>
              </a:rPr>
              <a:t>საათისა</a:t>
            </a:r>
            <a:r>
              <a:rPr lang="en-US" sz="2000" dirty="0">
                <a:effectLst/>
              </a:rPr>
              <a:t>.</a:t>
            </a:r>
            <a:endParaRPr lang="en-US" sz="2000" dirty="0"/>
          </a:p>
        </p:txBody>
      </p:sp>
    </p:spTree>
    <p:extLst>
      <p:ext uri="{BB962C8B-B14F-4D97-AF65-F5344CB8AC3E}">
        <p14:creationId xmlns:p14="http://schemas.microsoft.com/office/powerpoint/2010/main" val="1265633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5" y="188640"/>
            <a:ext cx="8839200" cy="609600"/>
          </a:xfrm>
        </p:spPr>
        <p:txBody>
          <a:bodyPr>
            <a:normAutofit/>
          </a:bodyPr>
          <a:lstStyle/>
          <a:p>
            <a:r>
              <a:rPr lang="ka-GE" sz="2000" dirty="0"/>
              <a:t>პროგრამის ზედამხედველობის ეტაპები</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54100518"/>
              </p:ext>
            </p:extLst>
          </p:nvPr>
        </p:nvGraphicFramePr>
        <p:xfrm>
          <a:off x="76200" y="838200"/>
          <a:ext cx="9067800" cy="396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p:cNvCxnSpPr/>
          <p:nvPr/>
        </p:nvCxnSpPr>
        <p:spPr bwMode="auto">
          <a:xfrm>
            <a:off x="683568" y="3645024"/>
            <a:ext cx="108012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 name="Straight Connector 7"/>
          <p:cNvCxnSpPr/>
          <p:nvPr/>
        </p:nvCxnSpPr>
        <p:spPr bwMode="auto">
          <a:xfrm flipH="1">
            <a:off x="2411760" y="3645024"/>
            <a:ext cx="108012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 name="Straight Connector 9"/>
          <p:cNvCxnSpPr/>
          <p:nvPr/>
        </p:nvCxnSpPr>
        <p:spPr bwMode="auto">
          <a:xfrm>
            <a:off x="5724128" y="36450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 name="Straight Connector 10"/>
          <p:cNvCxnSpPr/>
          <p:nvPr/>
        </p:nvCxnSpPr>
        <p:spPr bwMode="auto">
          <a:xfrm>
            <a:off x="8244408" y="3573016"/>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TextBox 11"/>
          <p:cNvSpPr txBox="1"/>
          <p:nvPr/>
        </p:nvSpPr>
        <p:spPr>
          <a:xfrm>
            <a:off x="827585" y="4365104"/>
            <a:ext cx="2952328" cy="830997"/>
          </a:xfrm>
          <a:prstGeom prst="rect">
            <a:avLst/>
          </a:prstGeom>
          <a:noFill/>
        </p:spPr>
        <p:txBody>
          <a:bodyPr wrap="square" rtlCol="0">
            <a:spAutoFit/>
          </a:bodyPr>
          <a:lstStyle/>
          <a:p>
            <a:pPr algn="ctr"/>
            <a:r>
              <a:rPr lang="ka-GE" sz="1600" dirty="0"/>
              <a:t>სმს / საყოველთაო ჯანმრთელობის დაცვის მართვის დეპარტამენტი</a:t>
            </a:r>
            <a:endParaRPr lang="en-US" sz="1600" dirty="0"/>
          </a:p>
        </p:txBody>
      </p:sp>
      <p:sp>
        <p:nvSpPr>
          <p:cNvPr id="13" name="TextBox 12"/>
          <p:cNvSpPr txBox="1"/>
          <p:nvPr/>
        </p:nvSpPr>
        <p:spPr>
          <a:xfrm>
            <a:off x="4139952" y="4365103"/>
            <a:ext cx="2952328" cy="584775"/>
          </a:xfrm>
          <a:prstGeom prst="rect">
            <a:avLst/>
          </a:prstGeom>
          <a:noFill/>
        </p:spPr>
        <p:txBody>
          <a:bodyPr wrap="square" rtlCol="0">
            <a:spAutoFit/>
          </a:bodyPr>
          <a:lstStyle/>
          <a:p>
            <a:pPr algn="ctr"/>
            <a:r>
              <a:rPr lang="ka-GE" sz="1600" dirty="0"/>
              <a:t>სმს / კონტროლის დეპარტამენტი</a:t>
            </a:r>
            <a:endParaRPr lang="en-US" sz="1600" dirty="0"/>
          </a:p>
        </p:txBody>
      </p:sp>
      <p:sp>
        <p:nvSpPr>
          <p:cNvPr id="14" name="TextBox 13"/>
          <p:cNvSpPr txBox="1"/>
          <p:nvPr/>
        </p:nvSpPr>
        <p:spPr>
          <a:xfrm>
            <a:off x="7119413" y="4365104"/>
            <a:ext cx="2016224" cy="1323439"/>
          </a:xfrm>
          <a:prstGeom prst="rect">
            <a:avLst/>
          </a:prstGeom>
          <a:noFill/>
        </p:spPr>
        <p:txBody>
          <a:bodyPr wrap="square" rtlCol="0">
            <a:spAutoFit/>
          </a:bodyPr>
          <a:lstStyle/>
          <a:p>
            <a:pPr algn="ctr"/>
            <a:r>
              <a:rPr lang="ka-GE" sz="1600" dirty="0"/>
              <a:t>სსიპ - სამედიცინო საქმიანობის სახელმწიფო რეგულირების სააგენტო</a:t>
            </a:r>
            <a:endParaRPr lang="en-US" sz="1600" dirty="0"/>
          </a:p>
        </p:txBody>
      </p:sp>
    </p:spTree>
    <p:extLst>
      <p:ext uri="{BB962C8B-B14F-4D97-AF65-F5344CB8AC3E}">
        <p14:creationId xmlns:p14="http://schemas.microsoft.com/office/powerpoint/2010/main" val="26934762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229600" cy="381000"/>
          </a:xfrm>
        </p:spPr>
        <p:txBody>
          <a:bodyPr>
            <a:noAutofit/>
          </a:bodyPr>
          <a:lstStyle/>
          <a:p>
            <a:r>
              <a:rPr lang="en-US" sz="2400" dirty="0" err="1"/>
              <a:t>მონიტორინგი</a:t>
            </a:r>
            <a:endParaRPr lang="en-US" sz="2400" dirty="0"/>
          </a:p>
        </p:txBody>
      </p:sp>
      <p:sp>
        <p:nvSpPr>
          <p:cNvPr id="3" name="Content Placeholder 2"/>
          <p:cNvSpPr>
            <a:spLocks noGrp="1"/>
          </p:cNvSpPr>
          <p:nvPr>
            <p:ph idx="1"/>
          </p:nvPr>
        </p:nvSpPr>
        <p:spPr>
          <a:xfrm>
            <a:off x="323528" y="764704"/>
            <a:ext cx="8303840" cy="5211763"/>
          </a:xfrm>
        </p:spPr>
        <p:txBody>
          <a:bodyPr>
            <a:noAutofit/>
          </a:bodyPr>
          <a:lstStyle/>
          <a:p>
            <a:pPr algn="just">
              <a:spcBef>
                <a:spcPts val="1200"/>
              </a:spcBef>
              <a:spcAft>
                <a:spcPts val="600"/>
              </a:spcAft>
              <a:buFont typeface="Wingdings" pitchFamily="2" charset="2"/>
              <a:buChar char="Ø"/>
            </a:pPr>
            <a:r>
              <a:rPr lang="en-US" sz="1800" i="1" dirty="0" err="1"/>
              <a:t>მონიტორინგი</a:t>
            </a:r>
            <a:r>
              <a:rPr lang="en-US" sz="1800" b="0" dirty="0"/>
              <a:t> </a:t>
            </a:r>
            <a:r>
              <a:rPr lang="ka-GE" sz="1800" b="0" dirty="0"/>
              <a:t> - </a:t>
            </a:r>
            <a:r>
              <a:rPr lang="en-US" sz="1800" b="0" dirty="0" err="1"/>
              <a:t>ხდება</a:t>
            </a:r>
            <a:r>
              <a:rPr lang="en-US" sz="1800" b="0" dirty="0"/>
              <a:t> </a:t>
            </a:r>
            <a:r>
              <a:rPr lang="en-US" sz="1800" b="0" dirty="0" err="1"/>
              <a:t>მიმწოდებელთან</a:t>
            </a:r>
            <a:r>
              <a:rPr lang="en-US" sz="1800" b="0" dirty="0"/>
              <a:t>  </a:t>
            </a:r>
            <a:r>
              <a:rPr lang="en-US" sz="1800" b="0" dirty="0" err="1"/>
              <a:t>უფლებამოსილი</a:t>
            </a:r>
            <a:r>
              <a:rPr lang="en-US" sz="1800" b="0" dirty="0"/>
              <a:t>  </a:t>
            </a:r>
            <a:r>
              <a:rPr lang="en-US" sz="1800" b="0" dirty="0" err="1"/>
              <a:t>პირის</a:t>
            </a:r>
            <a:r>
              <a:rPr lang="en-US" sz="1800" b="0" dirty="0"/>
              <a:t> </a:t>
            </a:r>
            <a:r>
              <a:rPr lang="ka-GE" sz="1800" b="0" dirty="0"/>
              <a:t> </a:t>
            </a:r>
            <a:r>
              <a:rPr lang="en-US" sz="1800" b="0" dirty="0" err="1"/>
              <a:t>ვიზიტი</a:t>
            </a:r>
            <a:r>
              <a:rPr lang="en-US" sz="1800" b="0" dirty="0"/>
              <a:t>  </a:t>
            </a:r>
            <a:r>
              <a:rPr lang="en-US" sz="1800" b="0" dirty="0" err="1"/>
              <a:t>და</a:t>
            </a:r>
            <a:r>
              <a:rPr lang="en-US" sz="1800" b="0" dirty="0"/>
              <a:t> </a:t>
            </a:r>
            <a:r>
              <a:rPr lang="en-US" sz="1800" b="0" dirty="0" err="1"/>
              <a:t>შეტყობინებისას</a:t>
            </a:r>
            <a:r>
              <a:rPr lang="en-US" sz="1800" b="0" dirty="0"/>
              <a:t>  </a:t>
            </a:r>
            <a:r>
              <a:rPr lang="en-US" sz="1800" b="0" dirty="0" err="1"/>
              <a:t>მიწოდებული</a:t>
            </a:r>
            <a:r>
              <a:rPr lang="en-US" sz="1800" b="0" dirty="0"/>
              <a:t> </a:t>
            </a:r>
            <a:r>
              <a:rPr lang="en-US" sz="1800" b="0" dirty="0" err="1"/>
              <a:t>ინფორმაციის</a:t>
            </a:r>
            <a:r>
              <a:rPr lang="en-US" sz="1800" b="0" dirty="0"/>
              <a:t> </a:t>
            </a:r>
            <a:r>
              <a:rPr lang="en-US" sz="1800" b="0" dirty="0" err="1"/>
              <a:t>გადამოწმება</a:t>
            </a:r>
            <a:r>
              <a:rPr lang="en-US" sz="1800" b="0" dirty="0"/>
              <a:t>, </a:t>
            </a:r>
            <a:r>
              <a:rPr lang="en-US" sz="1800" b="0" dirty="0" err="1"/>
              <a:t>მომსახურებასთან</a:t>
            </a:r>
            <a:r>
              <a:rPr lang="en-US" sz="1800" b="0" dirty="0"/>
              <a:t> </a:t>
            </a:r>
            <a:r>
              <a:rPr lang="en-US" sz="1800" b="0" dirty="0" err="1"/>
              <a:t>დაკავშირებული</a:t>
            </a:r>
            <a:r>
              <a:rPr lang="en-US" sz="1800" b="0" dirty="0"/>
              <a:t>  </a:t>
            </a:r>
            <a:r>
              <a:rPr lang="en-US" sz="1800" b="0" dirty="0" err="1"/>
              <a:t>ინფორმაციისა</a:t>
            </a:r>
            <a:r>
              <a:rPr lang="en-US" sz="1800" b="0" dirty="0"/>
              <a:t> </a:t>
            </a:r>
            <a:r>
              <a:rPr lang="en-US" sz="1800" b="0" dirty="0" err="1"/>
              <a:t>და</a:t>
            </a:r>
            <a:r>
              <a:rPr lang="en-US" sz="1800" b="0" dirty="0"/>
              <a:t> </a:t>
            </a:r>
            <a:r>
              <a:rPr lang="en-US" sz="1800" b="0" dirty="0" err="1"/>
              <a:t>დოკუმენტაციის</a:t>
            </a:r>
            <a:r>
              <a:rPr lang="en-US" sz="1800" b="0" dirty="0"/>
              <a:t>  </a:t>
            </a:r>
            <a:r>
              <a:rPr lang="en-US" sz="1800" b="0" dirty="0" err="1"/>
              <a:t>მოთხოვნა</a:t>
            </a:r>
            <a:r>
              <a:rPr lang="en-US" sz="1800" b="0" dirty="0"/>
              <a:t>, </a:t>
            </a:r>
            <a:r>
              <a:rPr lang="en-US" sz="1800" b="0" dirty="0" err="1"/>
              <a:t>საჭიროებისამებრ</a:t>
            </a:r>
            <a:r>
              <a:rPr lang="en-US" sz="1800" b="0" dirty="0"/>
              <a:t>, </a:t>
            </a:r>
            <a:r>
              <a:rPr lang="en-US" sz="1800" b="0" dirty="0" err="1"/>
              <a:t>პაციენტთან</a:t>
            </a:r>
            <a:r>
              <a:rPr lang="en-US" sz="1800" b="0" dirty="0"/>
              <a:t>, </a:t>
            </a:r>
            <a:r>
              <a:rPr lang="en-US" sz="1800" b="0" dirty="0" err="1"/>
              <a:t>მისი</a:t>
            </a:r>
            <a:r>
              <a:rPr lang="en-US" sz="1800" b="0" dirty="0"/>
              <a:t> </a:t>
            </a:r>
            <a:r>
              <a:rPr lang="en-US" sz="1800" b="0" dirty="0" err="1"/>
              <a:t>ოჯახის</a:t>
            </a:r>
            <a:r>
              <a:rPr lang="en-US" sz="1800" b="0" dirty="0"/>
              <a:t> </a:t>
            </a:r>
            <a:r>
              <a:rPr lang="en-US" sz="1800" b="0" dirty="0" err="1"/>
              <a:t>წევრებთან</a:t>
            </a:r>
            <a:r>
              <a:rPr lang="en-US" sz="1800" b="0" dirty="0"/>
              <a:t> </a:t>
            </a:r>
            <a:r>
              <a:rPr lang="en-US" sz="1800" b="0" dirty="0" err="1"/>
              <a:t>და</a:t>
            </a:r>
            <a:r>
              <a:rPr lang="en-US" sz="1800" b="0" dirty="0"/>
              <a:t> </a:t>
            </a:r>
            <a:r>
              <a:rPr lang="en-US" sz="1800" b="0" dirty="0" err="1"/>
              <a:t>შემთხვევასთან</a:t>
            </a:r>
            <a:r>
              <a:rPr lang="en-US" sz="1800" b="0" dirty="0"/>
              <a:t> </a:t>
            </a:r>
            <a:r>
              <a:rPr lang="en-US" sz="1800" b="0" dirty="0" err="1"/>
              <a:t>დაკავშირებულ</a:t>
            </a:r>
            <a:r>
              <a:rPr lang="en-US" sz="1800" b="0" dirty="0"/>
              <a:t> </a:t>
            </a:r>
            <a:r>
              <a:rPr lang="en-US" sz="1800" b="0" dirty="0" err="1"/>
              <a:t>სხვა</a:t>
            </a:r>
            <a:r>
              <a:rPr lang="en-US" sz="1800" b="0" dirty="0"/>
              <a:t> </a:t>
            </a:r>
            <a:r>
              <a:rPr lang="en-US" sz="1800" b="0" dirty="0" err="1"/>
              <a:t>პირებთან</a:t>
            </a:r>
            <a:r>
              <a:rPr lang="en-US" sz="1800" b="0" dirty="0"/>
              <a:t> </a:t>
            </a:r>
            <a:r>
              <a:rPr lang="en-US" sz="1800" b="0" dirty="0" err="1"/>
              <a:t>გასაუბრება</a:t>
            </a:r>
            <a:r>
              <a:rPr lang="en-US" sz="1800" b="0" dirty="0"/>
              <a:t>. </a:t>
            </a:r>
            <a:endParaRPr lang="ka-GE" sz="1800" b="0" dirty="0"/>
          </a:p>
          <a:p>
            <a:r>
              <a:rPr lang="en-US" sz="1800" b="0" dirty="0"/>
              <a:t>მ</a:t>
            </a:r>
            <a:r>
              <a:rPr lang="ka-GE" sz="1800" b="0" dirty="0"/>
              <a:t>ონიტორინგის ეტაპზე მოწმდება:</a:t>
            </a:r>
          </a:p>
          <a:p>
            <a:pPr lvl="1">
              <a:buFont typeface="Wingdings" pitchFamily="2" charset="2"/>
              <a:buChar char="§"/>
            </a:pPr>
            <a:r>
              <a:rPr lang="ka-GE" sz="1800" b="0" dirty="0"/>
              <a:t>პაციენტის საიდენტიფიკაციო მონაცემები</a:t>
            </a:r>
            <a:endParaRPr lang="en-US" sz="1800" b="0" dirty="0"/>
          </a:p>
          <a:p>
            <a:pPr lvl="1">
              <a:buFont typeface="Wingdings" pitchFamily="2" charset="2"/>
              <a:buChar char="§"/>
            </a:pPr>
            <a:r>
              <a:rPr lang="en-US" sz="1800" b="0" dirty="0" err="1"/>
              <a:t>მოსარგებლის</a:t>
            </a:r>
            <a:r>
              <a:rPr lang="en-US" sz="1800" b="0" dirty="0"/>
              <a:t> </a:t>
            </a:r>
            <a:r>
              <a:rPr lang="en-US" sz="1800" b="0" dirty="0" err="1"/>
              <a:t>მიმწოდებელთან</a:t>
            </a:r>
            <a:r>
              <a:rPr lang="en-US" sz="1800" b="0" dirty="0"/>
              <a:t> </a:t>
            </a:r>
            <a:r>
              <a:rPr lang="en-US" sz="1800" b="0" dirty="0" err="1"/>
              <a:t>შესვლის</a:t>
            </a:r>
            <a:r>
              <a:rPr lang="en-US" sz="1800" b="0" dirty="0"/>
              <a:t> </a:t>
            </a:r>
            <a:r>
              <a:rPr lang="en-US" sz="1800" b="0" dirty="0" err="1"/>
              <a:t>ფორმა</a:t>
            </a:r>
            <a:endParaRPr lang="en-US" sz="1800" b="0" dirty="0"/>
          </a:p>
          <a:p>
            <a:pPr lvl="1">
              <a:buFont typeface="Wingdings" pitchFamily="2" charset="2"/>
              <a:buChar char="§"/>
            </a:pPr>
            <a:r>
              <a:rPr lang="en-US" sz="1800" b="0" dirty="0" err="1"/>
              <a:t>მოსარგებლის</a:t>
            </a:r>
            <a:r>
              <a:rPr lang="en-US" sz="1800" b="0" dirty="0"/>
              <a:t> </a:t>
            </a:r>
            <a:r>
              <a:rPr lang="en-US" sz="1800" b="0" dirty="0" err="1"/>
              <a:t>სამედიცინო</a:t>
            </a:r>
            <a:r>
              <a:rPr lang="en-US" sz="1800" b="0" dirty="0"/>
              <a:t> </a:t>
            </a:r>
            <a:r>
              <a:rPr lang="en-US" sz="1800" b="0" dirty="0" err="1"/>
              <a:t>დაწესებულებაში</a:t>
            </a:r>
            <a:r>
              <a:rPr lang="en-US" sz="1800" b="0" dirty="0"/>
              <a:t> </a:t>
            </a:r>
            <a:r>
              <a:rPr lang="en-US" sz="1800" b="0" dirty="0" err="1"/>
              <a:t>შესვლის</a:t>
            </a:r>
            <a:r>
              <a:rPr lang="en-US" sz="1800" b="0" dirty="0"/>
              <a:t> (</a:t>
            </a:r>
            <a:r>
              <a:rPr lang="en-US" sz="1800" b="0" dirty="0" err="1"/>
              <a:t>შემთხვევის</a:t>
            </a:r>
            <a:r>
              <a:rPr lang="en-US" sz="1800" b="0" dirty="0"/>
              <a:t> </a:t>
            </a:r>
            <a:r>
              <a:rPr lang="en-US" sz="1800" b="0" dirty="0" err="1"/>
              <a:t>დაწყების</a:t>
            </a:r>
            <a:r>
              <a:rPr lang="en-US" sz="1800" b="0" dirty="0"/>
              <a:t>) </a:t>
            </a:r>
            <a:r>
              <a:rPr lang="en-US" sz="1800" b="0" dirty="0" err="1"/>
              <a:t>და</a:t>
            </a:r>
            <a:r>
              <a:rPr lang="en-US" sz="1800" b="0" dirty="0"/>
              <a:t> </a:t>
            </a:r>
            <a:r>
              <a:rPr lang="en-US" sz="1800" b="0" dirty="0" err="1"/>
              <a:t>შემთხვევის</a:t>
            </a:r>
            <a:r>
              <a:rPr lang="en-US" sz="1800" b="0" dirty="0"/>
              <a:t> </a:t>
            </a:r>
            <a:r>
              <a:rPr lang="en-US" sz="1800" b="0" dirty="0" err="1"/>
              <a:t>დასრულების</a:t>
            </a:r>
            <a:r>
              <a:rPr lang="en-US" sz="1800" b="0" dirty="0"/>
              <a:t> (</a:t>
            </a:r>
            <a:r>
              <a:rPr lang="en-US" sz="1800" b="0" dirty="0" err="1"/>
              <a:t>ასეთის</a:t>
            </a:r>
            <a:r>
              <a:rPr lang="en-US" sz="1800" b="0" dirty="0"/>
              <a:t> </a:t>
            </a:r>
            <a:r>
              <a:rPr lang="en-US" sz="1800" b="0" dirty="0" err="1"/>
              <a:t>არსებობის</a:t>
            </a:r>
            <a:r>
              <a:rPr lang="en-US" sz="1800" b="0" dirty="0"/>
              <a:t> </a:t>
            </a:r>
            <a:r>
              <a:rPr lang="en-US" sz="1800" b="0" dirty="0" err="1"/>
              <a:t>შემთხვევაში</a:t>
            </a:r>
            <a:r>
              <a:rPr lang="en-US" sz="1800" b="0" dirty="0"/>
              <a:t>) </a:t>
            </a:r>
            <a:r>
              <a:rPr lang="en-US" sz="1800" b="0" dirty="0" err="1"/>
              <a:t>თარიღ</a:t>
            </a:r>
            <a:r>
              <a:rPr lang="ka-GE" sz="1800" b="0" dirty="0"/>
              <a:t>ი</a:t>
            </a:r>
            <a:r>
              <a:rPr lang="en-US" sz="1800" b="0" dirty="0"/>
              <a:t> </a:t>
            </a:r>
            <a:r>
              <a:rPr lang="en-US" sz="1800" b="0" dirty="0" err="1"/>
              <a:t>და</a:t>
            </a:r>
            <a:r>
              <a:rPr lang="en-US" sz="1800" b="0" dirty="0"/>
              <a:t> </a:t>
            </a:r>
            <a:r>
              <a:rPr lang="en-US" sz="1800" b="0" dirty="0" err="1"/>
              <a:t>დრო</a:t>
            </a:r>
            <a:r>
              <a:rPr lang="en-US" sz="1800" b="0" dirty="0"/>
              <a:t>;</a:t>
            </a:r>
          </a:p>
          <a:p>
            <a:pPr lvl="1">
              <a:buFont typeface="Wingdings" pitchFamily="2" charset="2"/>
              <a:buChar char="§"/>
            </a:pPr>
            <a:r>
              <a:rPr lang="en-US" sz="1800" b="0" dirty="0" err="1"/>
              <a:t>შეტყობინების</a:t>
            </a:r>
            <a:r>
              <a:rPr lang="en-US" sz="1800" b="0" dirty="0"/>
              <a:t> </a:t>
            </a:r>
            <a:r>
              <a:rPr lang="en-US" sz="1800" b="0" dirty="0" err="1"/>
              <a:t>სისტემაში</a:t>
            </a:r>
            <a:r>
              <a:rPr lang="en-US" sz="1800" b="0" dirty="0"/>
              <a:t> </a:t>
            </a:r>
            <a:r>
              <a:rPr lang="en-US" sz="1800" b="0" dirty="0" err="1"/>
              <a:t>დაფიქსირებულ</a:t>
            </a:r>
            <a:r>
              <a:rPr lang="en-US" sz="1800" b="0" dirty="0"/>
              <a:t> </a:t>
            </a:r>
            <a:r>
              <a:rPr lang="ka-GE" sz="1800" b="0" dirty="0"/>
              <a:t>ინფორმაციას</a:t>
            </a:r>
            <a:r>
              <a:rPr lang="en-US" sz="1800" b="0" dirty="0"/>
              <a:t> - </a:t>
            </a:r>
            <a:r>
              <a:rPr lang="ka-GE" sz="1800" b="0" dirty="0"/>
              <a:t>პროგრამული შემთხვევის </a:t>
            </a:r>
            <a:r>
              <a:rPr lang="en-US" sz="1800" b="0" dirty="0"/>
              <a:t>ICD-10, NCSP, </a:t>
            </a:r>
            <a:r>
              <a:rPr lang="ka-GE" sz="1800" b="0" dirty="0"/>
              <a:t>დაზუსტებას (ასეთის არსებობის შემთხვევაში), კრიტიკული </a:t>
            </a:r>
            <a:r>
              <a:rPr lang="en-US" sz="1800" b="0" dirty="0" err="1"/>
              <a:t>მდგომარეობები</a:t>
            </a:r>
            <a:r>
              <a:rPr lang="en-US" sz="1800" b="0" dirty="0"/>
              <a:t>/</a:t>
            </a:r>
            <a:r>
              <a:rPr lang="en-US" sz="1800" b="0" dirty="0" err="1"/>
              <a:t>ინტენსიური</a:t>
            </a:r>
            <a:r>
              <a:rPr lang="en-US" sz="1800" b="0" dirty="0"/>
              <a:t> </a:t>
            </a:r>
            <a:r>
              <a:rPr lang="en-US" sz="1800" b="0" dirty="0" err="1"/>
              <a:t>თერაპიის</a:t>
            </a:r>
            <a:r>
              <a:rPr lang="en-US" sz="1800" b="0" dirty="0"/>
              <a:t> </a:t>
            </a:r>
            <a:r>
              <a:rPr lang="ka-GE" sz="1800" b="0" dirty="0"/>
              <a:t>პროგრამული შემთხვევების დროს -  დადგენილებით განსაზღვრულ </a:t>
            </a:r>
            <a:r>
              <a:rPr lang="en-US" sz="1800" b="0" dirty="0" err="1"/>
              <a:t>მონაცემებს</a:t>
            </a:r>
            <a:r>
              <a:rPr lang="en-US" sz="1800" b="0" dirty="0"/>
              <a:t>. </a:t>
            </a:r>
          </a:p>
          <a:p>
            <a:pPr algn="just">
              <a:spcBef>
                <a:spcPts val="1200"/>
              </a:spcBef>
              <a:spcAft>
                <a:spcPts val="600"/>
              </a:spcAft>
            </a:pPr>
            <a:r>
              <a:rPr lang="ka-GE" sz="1800" b="0" dirty="0"/>
              <a:t>მონიტორინგი </a:t>
            </a:r>
            <a:r>
              <a:rPr lang="en-US" sz="1800" b="0" dirty="0" err="1"/>
              <a:t>ხორციელდება</a:t>
            </a:r>
            <a:r>
              <a:rPr lang="en-US" sz="1800" b="0" dirty="0"/>
              <a:t> </a:t>
            </a:r>
            <a:r>
              <a:rPr lang="en-US" sz="1800" b="0" dirty="0" err="1"/>
              <a:t>შეტყობინების</a:t>
            </a:r>
            <a:r>
              <a:rPr lang="en-US" sz="1800" b="0" dirty="0"/>
              <a:t> </a:t>
            </a:r>
            <a:r>
              <a:rPr lang="en-US" sz="1800" b="0" dirty="0" err="1"/>
              <a:t>მიღებიდან</a:t>
            </a:r>
            <a:r>
              <a:rPr lang="en-US" sz="1800" b="0" dirty="0"/>
              <a:t> </a:t>
            </a:r>
            <a:r>
              <a:rPr lang="en-US" sz="1800" b="0" dirty="0" err="1"/>
              <a:t>მომდევნო</a:t>
            </a:r>
            <a:r>
              <a:rPr lang="en-US" sz="1800" b="0" dirty="0"/>
              <a:t> </a:t>
            </a:r>
            <a:r>
              <a:rPr lang="ka-GE" sz="1800" b="0" dirty="0"/>
              <a:t>5 (ხუთი) </a:t>
            </a:r>
            <a:r>
              <a:rPr lang="en-US" sz="1800" b="0" dirty="0" err="1"/>
              <a:t>სამუშაო</a:t>
            </a:r>
            <a:r>
              <a:rPr lang="ka-GE" sz="1800" b="0" dirty="0"/>
              <a:t> </a:t>
            </a:r>
            <a:r>
              <a:rPr lang="en-US" sz="1800" b="0" dirty="0" err="1"/>
              <a:t>დღეში</a:t>
            </a:r>
            <a:r>
              <a:rPr lang="ka-GE" sz="1800" b="0" dirty="0"/>
              <a:t> (</a:t>
            </a:r>
            <a:r>
              <a:rPr lang="en-US" sz="1800" b="0" dirty="0" err="1"/>
              <a:t>შესაძლ</a:t>
            </a:r>
            <a:r>
              <a:rPr lang="ka-GE" sz="1800" b="0" dirty="0"/>
              <a:t>ო</a:t>
            </a:r>
            <a:r>
              <a:rPr lang="en-US" sz="1800" b="0" dirty="0"/>
              <a:t>a</a:t>
            </a:r>
            <a:r>
              <a:rPr lang="ka-GE" sz="1800" b="0" dirty="0"/>
              <a:t> </a:t>
            </a:r>
            <a:r>
              <a:rPr lang="en-US" sz="1800" b="0" dirty="0" err="1"/>
              <a:t>უქმე</a:t>
            </a:r>
            <a:r>
              <a:rPr lang="en-US" sz="1800" b="0" dirty="0"/>
              <a:t> </a:t>
            </a:r>
            <a:r>
              <a:rPr lang="en-US" sz="1800" b="0" dirty="0" err="1"/>
              <a:t>დღეებშიც</a:t>
            </a:r>
            <a:r>
              <a:rPr lang="ka-GE" sz="1800" b="0" dirty="0"/>
              <a:t> ან </a:t>
            </a:r>
            <a:r>
              <a:rPr lang="en-US" sz="1800" b="0" dirty="0"/>
              <a:t>5</a:t>
            </a:r>
            <a:r>
              <a:rPr lang="ka-GE" sz="1800" b="0" dirty="0"/>
              <a:t>-ზე</a:t>
            </a:r>
            <a:r>
              <a:rPr lang="en-US" sz="1800" b="0" dirty="0"/>
              <a:t> </a:t>
            </a:r>
            <a:r>
              <a:rPr lang="en-US" sz="1800" b="0" dirty="0" err="1"/>
              <a:t>მეტ</a:t>
            </a:r>
            <a:r>
              <a:rPr lang="en-US" sz="1800" b="0" dirty="0"/>
              <a:t> </a:t>
            </a:r>
            <a:r>
              <a:rPr lang="en-US" sz="1800" b="0" dirty="0" err="1"/>
              <a:t>სამუშაო</a:t>
            </a:r>
            <a:r>
              <a:rPr lang="en-US" sz="1800" b="0" dirty="0"/>
              <a:t> </a:t>
            </a:r>
            <a:r>
              <a:rPr lang="en-US" sz="1800" b="0" dirty="0" err="1"/>
              <a:t>დღე</a:t>
            </a:r>
            <a:r>
              <a:rPr lang="ka-GE" sz="1800" b="0" dirty="0"/>
              <a:t>ზეც</a:t>
            </a:r>
            <a:r>
              <a:rPr lang="en-US" sz="1800" b="0" dirty="0"/>
              <a:t>.</a:t>
            </a:r>
          </a:p>
        </p:txBody>
      </p:sp>
    </p:spTree>
    <p:extLst>
      <p:ext uri="{BB962C8B-B14F-4D97-AF65-F5344CB8AC3E}">
        <p14:creationId xmlns:p14="http://schemas.microsoft.com/office/powerpoint/2010/main" val="17939525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609600"/>
          </a:xfrm>
        </p:spPr>
        <p:txBody>
          <a:bodyPr/>
          <a:lstStyle/>
          <a:p>
            <a:r>
              <a:rPr lang="ka-GE" dirty="0"/>
              <a:t>მონიტორინგი</a:t>
            </a:r>
            <a:endParaRPr lang="en-US" dirty="0"/>
          </a:p>
        </p:txBody>
      </p:sp>
      <p:sp>
        <p:nvSpPr>
          <p:cNvPr id="3" name="Content Placeholder 2"/>
          <p:cNvSpPr>
            <a:spLocks noGrp="1"/>
          </p:cNvSpPr>
          <p:nvPr>
            <p:ph idx="1"/>
          </p:nvPr>
        </p:nvSpPr>
        <p:spPr>
          <a:xfrm>
            <a:off x="457200" y="1143000"/>
            <a:ext cx="8458200" cy="4983163"/>
          </a:xfrm>
        </p:spPr>
        <p:txBody>
          <a:bodyPr>
            <a:noAutofit/>
          </a:bodyPr>
          <a:lstStyle/>
          <a:p>
            <a:pPr lvl="0" algn="just">
              <a:spcBef>
                <a:spcPts val="1200"/>
              </a:spcBef>
              <a:spcAft>
                <a:spcPts val="600"/>
              </a:spcAft>
            </a:pPr>
            <a:r>
              <a:rPr lang="ka-GE" sz="2000" b="0" dirty="0"/>
              <a:t>მონიტორიგნგის პრიორიტეტები:</a:t>
            </a:r>
          </a:p>
          <a:p>
            <a:pPr lvl="1">
              <a:spcBef>
                <a:spcPts val="1200"/>
              </a:spcBef>
              <a:spcAft>
                <a:spcPts val="600"/>
              </a:spcAft>
              <a:buFont typeface="Wingdings" pitchFamily="2" charset="2"/>
              <a:buChar char="q"/>
            </a:pPr>
            <a:r>
              <a:rPr lang="ka-GE" sz="2000" b="0" dirty="0"/>
              <a:t>გადაუდებელი სტაციონარული მომსახურება </a:t>
            </a:r>
          </a:p>
          <a:p>
            <a:pPr lvl="1">
              <a:spcBef>
                <a:spcPts val="1200"/>
              </a:spcBef>
              <a:spcAft>
                <a:spcPts val="600"/>
              </a:spcAft>
              <a:buFont typeface="Wingdings" pitchFamily="2" charset="2"/>
              <a:buChar char="q"/>
            </a:pPr>
            <a:r>
              <a:rPr lang="ka-GE" sz="2000" b="0" dirty="0"/>
              <a:t>გადაუდებელი ამბულატორიული მომსახურება</a:t>
            </a:r>
          </a:p>
          <a:p>
            <a:pPr lvl="1">
              <a:spcBef>
                <a:spcPts val="1200"/>
              </a:spcBef>
              <a:spcAft>
                <a:spcPts val="600"/>
              </a:spcAft>
              <a:buFont typeface="Wingdings" pitchFamily="2" charset="2"/>
              <a:buChar char="q"/>
            </a:pPr>
            <a:r>
              <a:rPr lang="ka-GE" sz="2000" b="0" dirty="0"/>
              <a:t>კონსერვატიული მკურნალობის დროს სტაციონარში გახანგრძლივებული დაყოვნება</a:t>
            </a:r>
          </a:p>
          <a:p>
            <a:pPr lvl="1">
              <a:spcBef>
                <a:spcPts val="1200"/>
              </a:spcBef>
              <a:spcAft>
                <a:spcPts val="600"/>
              </a:spcAft>
              <a:buFont typeface="Wingdings" pitchFamily="2" charset="2"/>
              <a:buChar char="q"/>
            </a:pPr>
            <a:r>
              <a:rPr lang="ka-GE" sz="2000" b="0" dirty="0"/>
              <a:t>აპრატულ მხარდაჭერაზე მყოფი პაციენტების მრავაჯერადი მონიტორინგი</a:t>
            </a:r>
          </a:p>
          <a:p>
            <a:pPr lvl="1">
              <a:spcBef>
                <a:spcPts val="1200"/>
              </a:spcBef>
              <a:spcAft>
                <a:spcPts val="600"/>
              </a:spcAft>
              <a:buFont typeface="Wingdings" pitchFamily="2" charset="2"/>
              <a:buChar char="q"/>
            </a:pPr>
            <a:r>
              <a:rPr lang="ka-GE" sz="2000" b="0" dirty="0"/>
              <a:t>ერთი და იგივე დიაგნოზით  და/ან  მისი გართულებით მრავალჯერადი ჰოსპიტალიზაცია სხვადასხვა კლინიკაში (რეჰოსპიტალიზაცია)</a:t>
            </a:r>
          </a:p>
          <a:p>
            <a:pPr lvl="1">
              <a:spcBef>
                <a:spcPts val="1200"/>
              </a:spcBef>
              <a:spcAft>
                <a:spcPts val="600"/>
              </a:spcAft>
              <a:buFont typeface="Wingdings" pitchFamily="2" charset="2"/>
              <a:buChar char="q"/>
            </a:pPr>
            <a:r>
              <a:rPr lang="ka-GE" sz="2000" b="0" dirty="0"/>
              <a:t>პაციენტების გაწერა დასვენების დღეებში, ღამის საათებში, ორშაბათ დილის საათებში</a:t>
            </a:r>
          </a:p>
          <a:p>
            <a:pPr marL="0" indent="0">
              <a:buNone/>
            </a:pPr>
            <a:endParaRPr lang="en" sz="2000" dirty="0"/>
          </a:p>
          <a:p>
            <a:endParaRPr lang="en-US" sz="2000" dirty="0"/>
          </a:p>
        </p:txBody>
      </p:sp>
    </p:spTree>
    <p:extLst>
      <p:ext uri="{BB962C8B-B14F-4D97-AF65-F5344CB8AC3E}">
        <p14:creationId xmlns:p14="http://schemas.microsoft.com/office/powerpoint/2010/main" val="26405804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990600"/>
            <a:ext cx="8435280" cy="5135563"/>
          </a:xfrm>
        </p:spPr>
        <p:txBody>
          <a:bodyPr>
            <a:normAutofit/>
          </a:bodyPr>
          <a:lstStyle/>
          <a:p>
            <a:pPr marL="925830" indent="-285750" algn="just">
              <a:spcBef>
                <a:spcPts val="1200"/>
              </a:spcBef>
              <a:spcAft>
                <a:spcPts val="600"/>
              </a:spcAft>
            </a:pPr>
            <a:r>
              <a:rPr lang="en-US" sz="2000" b="0" dirty="0" err="1"/>
              <a:t>საანგარიშგებო</a:t>
            </a:r>
            <a:r>
              <a:rPr lang="en-US" sz="2000" b="0" dirty="0"/>
              <a:t> </a:t>
            </a:r>
            <a:r>
              <a:rPr lang="en-US" sz="2000" b="0" dirty="0" err="1"/>
              <a:t>დოკუმენტაციის</a:t>
            </a:r>
            <a:r>
              <a:rPr lang="en-US" sz="2000" b="0" dirty="0"/>
              <a:t> </a:t>
            </a:r>
            <a:r>
              <a:rPr lang="en-US" sz="2000" b="0" i="1" dirty="0" err="1"/>
              <a:t>ინსპექტირებისას</a:t>
            </a:r>
            <a:r>
              <a:rPr lang="en-US" sz="2000" b="0" dirty="0"/>
              <a:t> </a:t>
            </a:r>
            <a:r>
              <a:rPr lang="en-US" sz="2000" b="0" dirty="0" err="1"/>
              <a:t>ხდება</a:t>
            </a:r>
            <a:r>
              <a:rPr lang="en-US" sz="2000" b="0" dirty="0"/>
              <a:t>: </a:t>
            </a:r>
            <a:r>
              <a:rPr lang="en-US" sz="2000" b="0" dirty="0" err="1"/>
              <a:t>წარდგენილი</a:t>
            </a:r>
            <a:r>
              <a:rPr lang="ka-GE" sz="2000" b="0" dirty="0"/>
              <a:t> სამედიცინო და ფინანსური </a:t>
            </a:r>
            <a:r>
              <a:rPr lang="en-US" sz="2000" b="0" dirty="0" err="1"/>
              <a:t>დოკუმენტაციის</a:t>
            </a:r>
            <a:r>
              <a:rPr lang="en-US" sz="2000" b="0" dirty="0"/>
              <a:t>  </a:t>
            </a:r>
            <a:r>
              <a:rPr lang="en-US" sz="2000" b="0" dirty="0" err="1"/>
              <a:t>შედარება</a:t>
            </a:r>
            <a:r>
              <a:rPr lang="en-US" sz="2000" b="0" dirty="0"/>
              <a:t>  </a:t>
            </a:r>
            <a:r>
              <a:rPr lang="en-US" sz="2000" b="0" dirty="0" err="1"/>
              <a:t>მიმწოდებლის</a:t>
            </a:r>
            <a:r>
              <a:rPr lang="en-US" sz="2000" b="0" dirty="0"/>
              <a:t>  </a:t>
            </a:r>
            <a:r>
              <a:rPr lang="en-US" sz="2000" b="0" dirty="0" err="1"/>
              <a:t>მიერ</a:t>
            </a:r>
            <a:r>
              <a:rPr lang="en-US" sz="2000" b="0" dirty="0"/>
              <a:t>  </a:t>
            </a:r>
            <a:r>
              <a:rPr lang="en-US" sz="2000" b="0" dirty="0" err="1"/>
              <a:t>შეტყობინებისას</a:t>
            </a:r>
            <a:r>
              <a:rPr lang="ka-GE" sz="2000" b="0" dirty="0"/>
              <a:t> და ანგარიშგებისას  </a:t>
            </a:r>
            <a:r>
              <a:rPr lang="en-US" sz="2000" b="0" dirty="0" err="1"/>
              <a:t>დაფიქსირებულ</a:t>
            </a:r>
            <a:r>
              <a:rPr lang="en-US" sz="2000" b="0" dirty="0"/>
              <a:t> </a:t>
            </a:r>
            <a:r>
              <a:rPr lang="en-US" sz="2000" b="0" dirty="0" err="1"/>
              <a:t>მონაცემებთან</a:t>
            </a:r>
            <a:r>
              <a:rPr lang="en-US" sz="2000" b="0" dirty="0"/>
              <a:t> </a:t>
            </a:r>
            <a:r>
              <a:rPr lang="en-US" sz="2000" b="0" dirty="0" err="1"/>
              <a:t>და</a:t>
            </a:r>
            <a:r>
              <a:rPr lang="en-US" sz="2000" b="0" dirty="0"/>
              <a:t> </a:t>
            </a:r>
            <a:r>
              <a:rPr lang="en-US" sz="2000" b="0" dirty="0" err="1"/>
              <a:t>მონიტორინგის</a:t>
            </a:r>
            <a:r>
              <a:rPr lang="en-US" sz="2000" b="0" dirty="0"/>
              <a:t> </a:t>
            </a:r>
            <a:r>
              <a:rPr lang="en-US" sz="2000" b="0" dirty="0" err="1"/>
              <a:t>შედეგებთან</a:t>
            </a:r>
            <a:r>
              <a:rPr lang="en-US" sz="2000" b="0" dirty="0"/>
              <a:t> (</a:t>
            </a:r>
            <a:r>
              <a:rPr lang="en-US" sz="2000" b="0" dirty="0" err="1"/>
              <a:t>ასეთის</a:t>
            </a:r>
            <a:r>
              <a:rPr lang="en-US" sz="2000" b="0" dirty="0"/>
              <a:t> </a:t>
            </a:r>
            <a:r>
              <a:rPr lang="en-US" sz="2000" b="0" dirty="0" err="1"/>
              <a:t>არსებობის</a:t>
            </a:r>
            <a:r>
              <a:rPr lang="en-US" sz="2000" b="0" dirty="0"/>
              <a:t> </a:t>
            </a:r>
            <a:r>
              <a:rPr lang="en-US" sz="2000" b="0" dirty="0" err="1"/>
              <a:t>შემთხვევაში</a:t>
            </a:r>
            <a:r>
              <a:rPr lang="en-US" sz="2000" b="0" dirty="0"/>
              <a:t>). </a:t>
            </a:r>
            <a:endParaRPr lang="ka-GE" sz="2000" b="0" dirty="0"/>
          </a:p>
          <a:p>
            <a:pPr marL="925830" indent="-285750" algn="just">
              <a:spcBef>
                <a:spcPts val="1200"/>
              </a:spcBef>
              <a:spcAft>
                <a:spcPts val="600"/>
              </a:spcAft>
            </a:pPr>
            <a:r>
              <a:rPr lang="ka-GE" sz="2000" b="0" dirty="0"/>
              <a:t>დოკუმენტაციის ინსპექტირებისას ფიქსირდება შემთხვევის/მკურნალობის ეპიზოდის ცალეკული პროგრამული შემთხვევის ანაზღაურების სტატუსი.</a:t>
            </a:r>
          </a:p>
          <a:p>
            <a:pPr marL="925830" indent="-285750" algn="just">
              <a:spcBef>
                <a:spcPts val="1200"/>
              </a:spcBef>
              <a:spcAft>
                <a:spcPts val="600"/>
              </a:spcAft>
            </a:pPr>
            <a:r>
              <a:rPr lang="en-US" sz="2000" b="0" dirty="0" err="1">
                <a:effectLst/>
              </a:rPr>
              <a:t>საანგარიშგებო</a:t>
            </a:r>
            <a:r>
              <a:rPr lang="en-US" sz="2000" b="0" dirty="0">
                <a:effectLst/>
              </a:rPr>
              <a:t> </a:t>
            </a:r>
            <a:r>
              <a:rPr lang="en-US" sz="2000" b="0" dirty="0" err="1">
                <a:effectLst/>
              </a:rPr>
              <a:t>დოკუმენტაციის</a:t>
            </a:r>
            <a:r>
              <a:rPr lang="en-US" sz="2000" b="0" dirty="0">
                <a:effectLst/>
              </a:rPr>
              <a:t> </a:t>
            </a:r>
            <a:r>
              <a:rPr lang="en-US" sz="2000" b="0" dirty="0" err="1">
                <a:effectLst/>
              </a:rPr>
              <a:t>ინსპექტირების</a:t>
            </a:r>
            <a:r>
              <a:rPr lang="en-US" sz="2000" b="0" dirty="0">
                <a:effectLst/>
              </a:rPr>
              <a:t> </a:t>
            </a:r>
            <a:r>
              <a:rPr lang="en-US" sz="2000" b="0" dirty="0" err="1">
                <a:effectLst/>
              </a:rPr>
              <a:t>ვადაა</a:t>
            </a:r>
            <a:r>
              <a:rPr lang="en-US" sz="2000" b="0" dirty="0">
                <a:effectLst/>
              </a:rPr>
              <a:t> </a:t>
            </a:r>
            <a:r>
              <a:rPr lang="en-US" sz="2000" b="0" dirty="0" err="1">
                <a:effectLst/>
              </a:rPr>
              <a:t>საანგარიშგებო</a:t>
            </a:r>
            <a:r>
              <a:rPr lang="en-US" sz="2000" b="0" dirty="0">
                <a:effectLst/>
              </a:rPr>
              <a:t> </a:t>
            </a:r>
            <a:r>
              <a:rPr lang="en-US" sz="2000" b="0" dirty="0" err="1">
                <a:effectLst/>
              </a:rPr>
              <a:t>დოკუმენტაციის</a:t>
            </a:r>
            <a:r>
              <a:rPr lang="en-US" sz="2000" b="0" dirty="0">
                <a:effectLst/>
              </a:rPr>
              <a:t> </a:t>
            </a:r>
            <a:r>
              <a:rPr lang="en-US" sz="2000" b="0" dirty="0" err="1">
                <a:effectLst/>
              </a:rPr>
              <a:t>ჩაბარებიდან</a:t>
            </a:r>
            <a:r>
              <a:rPr lang="en-US" sz="2000" b="0" dirty="0">
                <a:effectLst/>
              </a:rPr>
              <a:t> </a:t>
            </a:r>
            <a:r>
              <a:rPr lang="en-US" sz="2000" b="0" dirty="0" err="1">
                <a:effectLst/>
              </a:rPr>
              <a:t>არაუმეტეს</a:t>
            </a:r>
            <a:r>
              <a:rPr lang="en-US" sz="2000" b="0" dirty="0">
                <a:effectLst/>
              </a:rPr>
              <a:t> 60 </a:t>
            </a:r>
            <a:r>
              <a:rPr lang="en-US" sz="2000" b="0" dirty="0" err="1">
                <a:effectLst/>
              </a:rPr>
              <a:t>სამუშაო</a:t>
            </a:r>
            <a:r>
              <a:rPr lang="en-US" sz="2000" b="0" dirty="0">
                <a:effectLst/>
              </a:rPr>
              <a:t> </a:t>
            </a:r>
            <a:r>
              <a:rPr lang="en-US" sz="2000" b="0" dirty="0" err="1">
                <a:effectLst/>
              </a:rPr>
              <a:t>დღისა</a:t>
            </a:r>
            <a:r>
              <a:rPr lang="ka-GE" sz="2000" b="0" dirty="0"/>
              <a:t> </a:t>
            </a:r>
          </a:p>
        </p:txBody>
      </p:sp>
      <p:sp>
        <p:nvSpPr>
          <p:cNvPr id="4" name="Title 1"/>
          <p:cNvSpPr>
            <a:spLocks noGrp="1"/>
          </p:cNvSpPr>
          <p:nvPr>
            <p:ph type="title"/>
          </p:nvPr>
        </p:nvSpPr>
        <p:spPr>
          <a:xfrm>
            <a:off x="611560" y="332656"/>
            <a:ext cx="8229600" cy="381000"/>
          </a:xfrm>
        </p:spPr>
        <p:txBody>
          <a:bodyPr>
            <a:normAutofit fontScale="90000"/>
          </a:bodyPr>
          <a:lstStyle/>
          <a:p>
            <a:r>
              <a:rPr lang="ka-GE" sz="2000" dirty="0">
                <a:effectLst/>
              </a:rPr>
              <a:t>ინპექტირება (შესრულებული სამუშაოს დამუშავება)</a:t>
            </a:r>
            <a:endParaRPr lang="en-US" sz="2000" dirty="0"/>
          </a:p>
        </p:txBody>
      </p:sp>
    </p:spTree>
    <p:extLst>
      <p:ext uri="{BB962C8B-B14F-4D97-AF65-F5344CB8AC3E}">
        <p14:creationId xmlns:p14="http://schemas.microsoft.com/office/powerpoint/2010/main" val="28285992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457200"/>
            <a:ext cx="7620000" cy="533400"/>
          </a:xfrm>
        </p:spPr>
        <p:txBody>
          <a:bodyPr>
            <a:normAutofit fontScale="90000"/>
          </a:bodyPr>
          <a:lstStyle/>
          <a:p>
            <a:r>
              <a:rPr lang="ka-GE" dirty="0"/>
              <a:t>კონტროლი</a:t>
            </a:r>
            <a:endParaRPr lang="en-US" dirty="0"/>
          </a:p>
        </p:txBody>
      </p:sp>
      <p:sp>
        <p:nvSpPr>
          <p:cNvPr id="3" name="Content Placeholder 2"/>
          <p:cNvSpPr>
            <a:spLocks noGrp="1"/>
          </p:cNvSpPr>
          <p:nvPr>
            <p:ph idx="1"/>
          </p:nvPr>
        </p:nvSpPr>
        <p:spPr>
          <a:xfrm>
            <a:off x="457200" y="1295400"/>
            <a:ext cx="8229600" cy="4830763"/>
          </a:xfrm>
        </p:spPr>
        <p:txBody>
          <a:bodyPr>
            <a:normAutofit/>
          </a:bodyPr>
          <a:lstStyle/>
          <a:p>
            <a:pPr marL="400050" indent="-285750" algn="just">
              <a:spcBef>
                <a:spcPts val="1200"/>
              </a:spcBef>
              <a:spcAft>
                <a:spcPts val="600"/>
              </a:spcAft>
            </a:pPr>
            <a:r>
              <a:rPr lang="ka-GE" sz="2000" b="0" dirty="0"/>
              <a:t>კონტროლი - </a:t>
            </a:r>
            <a:r>
              <a:rPr lang="en-US" sz="2000" b="0" dirty="0" err="1"/>
              <a:t>გაწეული</a:t>
            </a:r>
            <a:r>
              <a:rPr lang="en-US" sz="2000" b="0" dirty="0"/>
              <a:t>  </a:t>
            </a:r>
            <a:r>
              <a:rPr lang="en-US" sz="2000" b="0" dirty="0" err="1"/>
              <a:t>სამედიცინო</a:t>
            </a:r>
            <a:r>
              <a:rPr lang="en-US" sz="2000" b="0" dirty="0"/>
              <a:t>  </a:t>
            </a:r>
            <a:r>
              <a:rPr lang="en-US" sz="2000" b="0" dirty="0" err="1"/>
              <a:t>მომსახურების</a:t>
            </a:r>
            <a:r>
              <a:rPr lang="en-US" sz="2000" b="0" dirty="0"/>
              <a:t> </a:t>
            </a:r>
            <a:r>
              <a:rPr lang="en-US" sz="2000" b="0" dirty="0" err="1"/>
              <a:t>შესაბამისობის</a:t>
            </a:r>
            <a:r>
              <a:rPr lang="en-US" sz="2000" b="0" dirty="0"/>
              <a:t> </a:t>
            </a:r>
            <a:r>
              <a:rPr lang="ka-GE" sz="2000" b="0" dirty="0"/>
              <a:t>დადგენა პროგრამით </a:t>
            </a:r>
            <a:r>
              <a:rPr lang="en-US" sz="2000" b="0" dirty="0" err="1"/>
              <a:t>განსაზღვრულ</a:t>
            </a:r>
            <a:r>
              <a:rPr lang="en-US" sz="2000" b="0" dirty="0"/>
              <a:t> </a:t>
            </a:r>
            <a:r>
              <a:rPr lang="en-US" sz="2000" b="0" dirty="0" err="1"/>
              <a:t>მომსახურების</a:t>
            </a:r>
            <a:r>
              <a:rPr lang="en-US" sz="2000" b="0" dirty="0"/>
              <a:t> </a:t>
            </a:r>
            <a:r>
              <a:rPr lang="en-US" sz="2000" b="0" dirty="0" err="1"/>
              <a:t>მოცულობასთან</a:t>
            </a:r>
            <a:endParaRPr lang="ka-GE" sz="2000" b="0" dirty="0"/>
          </a:p>
          <a:p>
            <a:pPr marL="400050" indent="-285750" algn="just">
              <a:spcBef>
                <a:spcPts val="1200"/>
              </a:spcBef>
              <a:spcAft>
                <a:spcPts val="600"/>
              </a:spcAft>
            </a:pPr>
            <a:r>
              <a:rPr lang="ka-GE" sz="2000" b="0" dirty="0"/>
              <a:t>გ</a:t>
            </a:r>
            <a:r>
              <a:rPr lang="en-US" sz="2000" b="0" dirty="0" err="1"/>
              <a:t>აწეული</a:t>
            </a:r>
            <a:r>
              <a:rPr lang="en-US" sz="2000" b="0" dirty="0"/>
              <a:t>  </a:t>
            </a:r>
            <a:r>
              <a:rPr lang="en-US" sz="2000" b="0" dirty="0" err="1"/>
              <a:t>სამედიცინო</a:t>
            </a:r>
            <a:r>
              <a:rPr lang="en-US" sz="2000" b="0" dirty="0"/>
              <a:t> </a:t>
            </a:r>
            <a:r>
              <a:rPr lang="en-US" sz="2000" b="0" dirty="0" err="1"/>
              <a:t>მოსახურების</a:t>
            </a:r>
            <a:r>
              <a:rPr lang="en-US" sz="2000" b="0" dirty="0"/>
              <a:t> </a:t>
            </a:r>
            <a:r>
              <a:rPr lang="en-US" sz="2000" b="0" dirty="0" err="1"/>
              <a:t>თაობაზე</a:t>
            </a:r>
            <a:r>
              <a:rPr lang="en-US" sz="2000" b="0" dirty="0"/>
              <a:t> </a:t>
            </a:r>
            <a:r>
              <a:rPr lang="ka-GE" sz="2000" b="0" dirty="0"/>
              <a:t>სააგენტოს </a:t>
            </a:r>
            <a:r>
              <a:rPr lang="en-US" sz="2000" b="0" dirty="0" err="1"/>
              <a:t>მიერ</a:t>
            </a:r>
            <a:r>
              <a:rPr lang="en-US" sz="2000" b="0" dirty="0"/>
              <a:t> </a:t>
            </a:r>
            <a:r>
              <a:rPr lang="en-US" sz="2000" b="0" dirty="0" err="1"/>
              <a:t>მიღებული</a:t>
            </a:r>
            <a:r>
              <a:rPr lang="en-US" sz="2000" b="0" dirty="0"/>
              <a:t> </a:t>
            </a:r>
            <a:r>
              <a:rPr lang="en-US" sz="2000" b="0" dirty="0" err="1"/>
              <a:t>ელექტრონული</a:t>
            </a:r>
            <a:r>
              <a:rPr lang="en-US" sz="2000" b="0" dirty="0"/>
              <a:t> </a:t>
            </a:r>
            <a:r>
              <a:rPr lang="en-US" sz="2000" b="0" dirty="0" err="1"/>
              <a:t>და</a:t>
            </a:r>
            <a:r>
              <a:rPr lang="en-US" sz="2000" b="0" dirty="0"/>
              <a:t>/</a:t>
            </a:r>
            <a:r>
              <a:rPr lang="en-US" sz="2000" b="0" dirty="0" err="1"/>
              <a:t>ან</a:t>
            </a:r>
            <a:r>
              <a:rPr lang="en-US" sz="2000" b="0" dirty="0"/>
              <a:t> </a:t>
            </a:r>
            <a:r>
              <a:rPr lang="en-US" sz="2000" b="0" dirty="0" err="1"/>
              <a:t>მატერიალური</a:t>
            </a:r>
            <a:r>
              <a:rPr lang="en-US" sz="2000" b="0" dirty="0"/>
              <a:t> </a:t>
            </a:r>
            <a:r>
              <a:rPr lang="en-US" sz="2000" b="0" dirty="0" err="1"/>
              <a:t>ინფორმაციის</a:t>
            </a:r>
            <a:r>
              <a:rPr lang="en-US" sz="2000" b="0" dirty="0"/>
              <a:t> </a:t>
            </a:r>
            <a:r>
              <a:rPr lang="en-US" sz="2000" b="0" dirty="0" err="1"/>
              <a:t>შედარება</a:t>
            </a:r>
            <a:r>
              <a:rPr lang="en-US" sz="2000" b="0" dirty="0"/>
              <a:t>  </a:t>
            </a:r>
            <a:r>
              <a:rPr lang="en-US" sz="2000" b="0" dirty="0" err="1"/>
              <a:t>მიმწოდებელთან</a:t>
            </a:r>
            <a:r>
              <a:rPr lang="en-US" sz="2000" b="0" dirty="0"/>
              <a:t> </a:t>
            </a:r>
            <a:r>
              <a:rPr lang="en-US" sz="2000" b="0" dirty="0" err="1"/>
              <a:t>არსებულ</a:t>
            </a:r>
            <a:r>
              <a:rPr lang="en-US" sz="2000" b="0" dirty="0"/>
              <a:t> </a:t>
            </a:r>
            <a:r>
              <a:rPr lang="en-US" sz="2000" b="0" dirty="0" err="1"/>
              <a:t>დოკუმენტაციასთან</a:t>
            </a:r>
            <a:r>
              <a:rPr lang="en-US" sz="2000" b="0" dirty="0"/>
              <a:t> </a:t>
            </a:r>
            <a:r>
              <a:rPr lang="ka-GE" sz="2000" b="0" dirty="0"/>
              <a:t>შესაბამისი უფლებამოსილების ფარგლებში</a:t>
            </a:r>
          </a:p>
        </p:txBody>
      </p:sp>
    </p:spTree>
    <p:extLst>
      <p:ext uri="{BB962C8B-B14F-4D97-AF65-F5344CB8AC3E}">
        <p14:creationId xmlns:p14="http://schemas.microsoft.com/office/powerpoint/2010/main" val="27930568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838200"/>
          </a:xfrm>
        </p:spPr>
        <p:txBody>
          <a:bodyPr>
            <a:normAutofit/>
          </a:bodyPr>
          <a:lstStyle/>
          <a:p>
            <a:r>
              <a:rPr lang="ka-GE" sz="2000" dirty="0"/>
              <a:t>რევიზია</a:t>
            </a:r>
            <a:endParaRPr lang="en-US" sz="2000" dirty="0"/>
          </a:p>
        </p:txBody>
      </p:sp>
      <p:sp>
        <p:nvSpPr>
          <p:cNvPr id="3" name="Content Placeholder 2"/>
          <p:cNvSpPr>
            <a:spLocks noGrp="1"/>
          </p:cNvSpPr>
          <p:nvPr>
            <p:ph idx="1"/>
          </p:nvPr>
        </p:nvSpPr>
        <p:spPr>
          <a:xfrm>
            <a:off x="395536" y="1340768"/>
            <a:ext cx="8305800" cy="3840163"/>
          </a:xfrm>
        </p:spPr>
        <p:txBody>
          <a:bodyPr>
            <a:normAutofit/>
          </a:bodyPr>
          <a:lstStyle/>
          <a:p>
            <a:pPr algn="just">
              <a:spcBef>
                <a:spcPts val="1200"/>
              </a:spcBef>
            </a:pPr>
            <a:r>
              <a:rPr lang="en-US" sz="2000" b="0" i="1" dirty="0" err="1"/>
              <a:t>რევიზია</a:t>
            </a:r>
            <a:r>
              <a:rPr lang="en-US" sz="2000" b="0" dirty="0"/>
              <a:t>  </a:t>
            </a:r>
            <a:r>
              <a:rPr lang="en-US" sz="2000" b="0" dirty="0" err="1"/>
              <a:t>ითვალისწინებს</a:t>
            </a:r>
            <a:r>
              <a:rPr lang="en-US" sz="2000" b="0" dirty="0"/>
              <a:t>  </a:t>
            </a:r>
            <a:r>
              <a:rPr lang="en-US" sz="2000" b="0" dirty="0" err="1"/>
              <a:t>მიმწოდებელ</a:t>
            </a:r>
            <a:r>
              <a:rPr lang="en-US" sz="2000" b="0" dirty="0"/>
              <a:t>  </a:t>
            </a:r>
            <a:r>
              <a:rPr lang="en-US" sz="2000" b="0" dirty="0" err="1"/>
              <a:t>დაწესებულებაში</a:t>
            </a:r>
            <a:r>
              <a:rPr lang="en-US" sz="2000" b="0" dirty="0"/>
              <a:t>  </a:t>
            </a:r>
            <a:r>
              <a:rPr lang="en-US" sz="2000" b="0" dirty="0" err="1"/>
              <a:t>პროგრამული</a:t>
            </a:r>
            <a:r>
              <a:rPr lang="en-US" sz="2000" b="0" dirty="0"/>
              <a:t>  </a:t>
            </a:r>
            <a:r>
              <a:rPr lang="en-US" sz="2000" b="0" dirty="0" err="1"/>
              <a:t>შემთხვევის</a:t>
            </a:r>
            <a:r>
              <a:rPr lang="en-US" sz="2000" b="0" dirty="0"/>
              <a:t>  </a:t>
            </a:r>
            <a:r>
              <a:rPr lang="en-US" sz="2000" b="0" dirty="0" err="1"/>
              <a:t>სამედიცინო</a:t>
            </a:r>
            <a:r>
              <a:rPr lang="en-US" sz="2000" b="0" dirty="0"/>
              <a:t> </a:t>
            </a:r>
            <a:r>
              <a:rPr lang="en-US" sz="2000" b="0" dirty="0" err="1"/>
              <a:t>დოკუმენტაციის</a:t>
            </a:r>
            <a:r>
              <a:rPr lang="en-US" sz="2000" b="0" dirty="0"/>
              <a:t>  </a:t>
            </a:r>
            <a:r>
              <a:rPr lang="en-US" sz="2000" b="0" dirty="0" err="1"/>
              <a:t>შემოწმებას</a:t>
            </a:r>
            <a:r>
              <a:rPr lang="en-US" sz="2000" b="0" dirty="0"/>
              <a:t>.  </a:t>
            </a:r>
            <a:endParaRPr lang="ka-GE" sz="2000" b="0" dirty="0"/>
          </a:p>
          <a:p>
            <a:pPr algn="just">
              <a:spcBef>
                <a:spcPts val="1200"/>
              </a:spcBef>
            </a:pPr>
            <a:r>
              <a:rPr lang="en-US" sz="2000" b="0" dirty="0" err="1"/>
              <a:t>რევიზია</a:t>
            </a:r>
            <a:r>
              <a:rPr lang="en-US" sz="2000" b="0" dirty="0"/>
              <a:t>  </a:t>
            </a:r>
            <a:r>
              <a:rPr lang="en-US" sz="2000" b="0" dirty="0" err="1"/>
              <a:t>წარმოებს</a:t>
            </a:r>
            <a:r>
              <a:rPr lang="en-US" sz="2000" b="0" dirty="0"/>
              <a:t>  </a:t>
            </a:r>
            <a:r>
              <a:rPr lang="en-US" sz="2000" b="0" dirty="0" err="1"/>
              <a:t>შერჩევითად</a:t>
            </a:r>
            <a:r>
              <a:rPr lang="en-US" sz="2000" b="0" dirty="0"/>
              <a:t>  </a:t>
            </a:r>
            <a:r>
              <a:rPr lang="en-US" sz="2000" b="0" dirty="0" err="1"/>
              <a:t>ან</a:t>
            </a:r>
            <a:r>
              <a:rPr lang="en-US" sz="2000" b="0" dirty="0"/>
              <a:t>/</a:t>
            </a:r>
            <a:r>
              <a:rPr lang="en-US" sz="2000" b="0" dirty="0" err="1"/>
              <a:t>და</a:t>
            </a:r>
            <a:r>
              <a:rPr lang="en-US" sz="2000" b="0" dirty="0"/>
              <a:t>  </a:t>
            </a:r>
            <a:r>
              <a:rPr lang="en-US" sz="2000" b="0" dirty="0" err="1"/>
              <a:t>საჭიროებისამებრ</a:t>
            </a:r>
            <a:endParaRPr lang="ka-GE" sz="2000" b="0" dirty="0"/>
          </a:p>
          <a:p>
            <a:pPr algn="just">
              <a:spcBef>
                <a:spcPts val="1200"/>
              </a:spcBef>
            </a:pPr>
            <a:r>
              <a:rPr lang="en-US" sz="2000" b="0" dirty="0" err="1"/>
              <a:t>სარევიზიო</a:t>
            </a:r>
            <a:r>
              <a:rPr lang="en-US" sz="2000" b="0" dirty="0"/>
              <a:t>   </a:t>
            </a:r>
            <a:r>
              <a:rPr lang="en-US" sz="2000" b="0" dirty="0" err="1"/>
              <a:t>ჯგუფი</a:t>
            </a:r>
            <a:r>
              <a:rPr lang="en-US" sz="2000" b="0" dirty="0"/>
              <a:t>   </a:t>
            </a:r>
            <a:r>
              <a:rPr lang="en-US" sz="2000" b="0" dirty="0" err="1"/>
              <a:t>მიმწოდებლისგან</a:t>
            </a:r>
            <a:r>
              <a:rPr lang="en-US" sz="2000" b="0" dirty="0"/>
              <a:t>   </a:t>
            </a:r>
            <a:r>
              <a:rPr lang="en-US" sz="2000" b="0" dirty="0" err="1"/>
              <a:t>ითხოვს</a:t>
            </a:r>
            <a:r>
              <a:rPr lang="en-US" sz="2000" b="0" dirty="0"/>
              <a:t>   </a:t>
            </a:r>
            <a:r>
              <a:rPr lang="en-US" sz="2000" b="0" dirty="0" err="1"/>
              <a:t>საჭირო</a:t>
            </a:r>
            <a:r>
              <a:rPr lang="en-US" sz="2000" b="0" dirty="0"/>
              <a:t>   </a:t>
            </a:r>
            <a:r>
              <a:rPr lang="en-US" sz="2000" b="0" dirty="0" err="1"/>
              <a:t>დოკუმენტაციას</a:t>
            </a:r>
            <a:r>
              <a:rPr lang="en-US" sz="2000" b="0" dirty="0"/>
              <a:t>   </a:t>
            </a:r>
            <a:r>
              <a:rPr lang="en-US" sz="2000" b="0" dirty="0" err="1"/>
              <a:t>და</a:t>
            </a:r>
            <a:r>
              <a:rPr lang="en-US" sz="2000" b="0" dirty="0"/>
              <a:t>   </a:t>
            </a:r>
            <a:r>
              <a:rPr lang="en-US" sz="2000" b="0" dirty="0" err="1"/>
              <a:t>ახორციელებს</a:t>
            </a:r>
            <a:r>
              <a:rPr lang="en-US" sz="2000" b="0" dirty="0"/>
              <a:t>   </a:t>
            </a:r>
            <a:r>
              <a:rPr lang="en-US" sz="2000" b="0" dirty="0" err="1"/>
              <a:t>მის</a:t>
            </a:r>
            <a:r>
              <a:rPr lang="en-US" sz="2000" b="0" dirty="0"/>
              <a:t> </a:t>
            </a:r>
            <a:r>
              <a:rPr lang="en-US" sz="2000" b="0" dirty="0" err="1"/>
              <a:t>დეტალურ</a:t>
            </a:r>
            <a:r>
              <a:rPr lang="en-US" sz="2000" b="0" dirty="0"/>
              <a:t>     </a:t>
            </a:r>
            <a:r>
              <a:rPr lang="en-US" sz="2000" b="0" dirty="0" err="1"/>
              <a:t>შემოწმებას</a:t>
            </a:r>
            <a:endParaRPr lang="ka-GE" sz="2000" b="0" dirty="0"/>
          </a:p>
          <a:p>
            <a:pPr algn="just">
              <a:spcBef>
                <a:spcPts val="1200"/>
              </a:spcBef>
            </a:pPr>
            <a:r>
              <a:rPr lang="en-US" sz="2000" b="0" dirty="0" err="1"/>
              <a:t>რევიზიისას</a:t>
            </a:r>
            <a:r>
              <a:rPr lang="en-US" sz="2000" b="0" dirty="0"/>
              <a:t>  </a:t>
            </a:r>
            <a:r>
              <a:rPr lang="en-US" sz="2000" b="0" dirty="0" err="1"/>
              <a:t>შესაძლებელია</a:t>
            </a:r>
            <a:r>
              <a:rPr lang="en-US" sz="2000" b="0" dirty="0"/>
              <a:t>,  </a:t>
            </a:r>
            <a:r>
              <a:rPr lang="en-US" sz="2000" b="0" dirty="0" err="1"/>
              <a:t>გამოყენებული</a:t>
            </a:r>
            <a:r>
              <a:rPr lang="en-US" sz="2000" b="0" dirty="0"/>
              <a:t>  </a:t>
            </a:r>
            <a:r>
              <a:rPr lang="en-US" sz="2000" b="0" dirty="0" err="1"/>
              <a:t>იქნეს</a:t>
            </a:r>
            <a:r>
              <a:rPr lang="en-US" sz="2000" b="0" dirty="0"/>
              <a:t>  </a:t>
            </a:r>
            <a:r>
              <a:rPr lang="en-US" sz="2000" b="0" dirty="0" err="1"/>
              <a:t>გაიდლაინები</a:t>
            </a:r>
            <a:r>
              <a:rPr lang="ka-GE" sz="2000" b="0" dirty="0"/>
              <a:t>,</a:t>
            </a:r>
            <a:r>
              <a:rPr lang="en-US" sz="2000" b="0" dirty="0"/>
              <a:t>  </a:t>
            </a:r>
            <a:r>
              <a:rPr lang="en-US" sz="2000" b="0" dirty="0" err="1"/>
              <a:t>და</a:t>
            </a:r>
            <a:r>
              <a:rPr lang="en-US" sz="2000" b="0" dirty="0"/>
              <a:t> </a:t>
            </a:r>
            <a:r>
              <a:rPr lang="en-US" sz="2000" b="0" dirty="0" err="1"/>
              <a:t>პროტოკოლები</a:t>
            </a:r>
            <a:r>
              <a:rPr lang="en-US" sz="2000" b="0" dirty="0"/>
              <a:t> (</a:t>
            </a:r>
            <a:r>
              <a:rPr lang="en-US" sz="2000" b="0" dirty="0" err="1"/>
              <a:t>ასეთის</a:t>
            </a:r>
            <a:r>
              <a:rPr lang="en-US" sz="2000" b="0" dirty="0"/>
              <a:t> </a:t>
            </a:r>
            <a:r>
              <a:rPr lang="en-US" sz="2000" b="0" dirty="0" err="1"/>
              <a:t>არსებობის</a:t>
            </a:r>
            <a:r>
              <a:rPr lang="en-US" sz="2000" b="0" dirty="0"/>
              <a:t> </a:t>
            </a:r>
            <a:r>
              <a:rPr lang="en-US" sz="2000" b="0" dirty="0" err="1"/>
              <a:t>შემთხვევაში</a:t>
            </a:r>
            <a:r>
              <a:rPr lang="en-US" sz="2000" b="0" dirty="0"/>
              <a:t>) </a:t>
            </a:r>
            <a:r>
              <a:rPr lang="en-US" sz="2000" b="0" dirty="0" err="1"/>
              <a:t>და</a:t>
            </a:r>
            <a:r>
              <a:rPr lang="en-US" sz="2000" b="0" dirty="0"/>
              <a:t> </a:t>
            </a:r>
            <a:r>
              <a:rPr lang="en-US" sz="2000" b="0" dirty="0" err="1"/>
              <a:t>რეცენზენტთა</a:t>
            </a:r>
            <a:r>
              <a:rPr lang="en-US" sz="2000" b="0" dirty="0"/>
              <a:t> </a:t>
            </a:r>
            <a:r>
              <a:rPr lang="en-US" sz="2000" b="0" dirty="0" err="1"/>
              <a:t>დასკვნები</a:t>
            </a:r>
            <a:endParaRPr lang="en-US" sz="2000" dirty="0"/>
          </a:p>
        </p:txBody>
      </p:sp>
    </p:spTree>
    <p:extLst>
      <p:ext uri="{BB962C8B-B14F-4D97-AF65-F5344CB8AC3E}">
        <p14:creationId xmlns:p14="http://schemas.microsoft.com/office/powerpoint/2010/main" val="24690641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14500" y="274638"/>
            <a:ext cx="5679076" cy="715962"/>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2800" b="1" dirty="0">
                <a:solidFill>
                  <a:schemeClr val="bg1"/>
                </a:solidFill>
              </a:rPr>
              <a:t>რევიზია</a:t>
            </a:r>
            <a:endParaRPr lang="en-US" sz="2800" b="1" dirty="0">
              <a:solidFill>
                <a:schemeClr val="bg1"/>
              </a:solidFill>
            </a:endParaRPr>
          </a:p>
        </p:txBody>
      </p:sp>
      <p:sp>
        <p:nvSpPr>
          <p:cNvPr id="7" name="Rounded Rectangle 6"/>
          <p:cNvSpPr/>
          <p:nvPr/>
        </p:nvSpPr>
        <p:spPr>
          <a:xfrm>
            <a:off x="838200" y="1249134"/>
            <a:ext cx="3657600" cy="1733552"/>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ka-GE" sz="1600" b="1" i="1" dirty="0">
              <a:solidFill>
                <a:schemeClr val="tx1"/>
              </a:solidFill>
            </a:endParaRPr>
          </a:p>
          <a:p>
            <a:pPr algn="ctr"/>
            <a:r>
              <a:rPr lang="ka-GE" sz="2000" b="1" dirty="0">
                <a:solidFill>
                  <a:schemeClr val="bg1"/>
                </a:solidFill>
              </a:rPr>
              <a:t>გ</a:t>
            </a:r>
            <a:r>
              <a:rPr lang="en-US" sz="2000" b="1" dirty="0" err="1">
                <a:solidFill>
                  <a:schemeClr val="bg1"/>
                </a:solidFill>
              </a:rPr>
              <a:t>ეგმურ</a:t>
            </a:r>
            <a:r>
              <a:rPr lang="ka-GE" sz="2000" b="1" dirty="0">
                <a:solidFill>
                  <a:schemeClr val="bg1"/>
                </a:solidFill>
              </a:rPr>
              <a:t>ი </a:t>
            </a:r>
          </a:p>
          <a:p>
            <a:pPr algn="ctr"/>
            <a:r>
              <a:rPr lang="ka-GE" sz="1600" b="1" dirty="0">
                <a:solidFill>
                  <a:schemeClr val="tx1"/>
                </a:solidFill>
              </a:rPr>
              <a:t>(</a:t>
            </a:r>
            <a:r>
              <a:rPr lang="en-US" sz="1600" b="1" dirty="0" err="1">
                <a:solidFill>
                  <a:schemeClr val="tx1"/>
                </a:solidFill>
              </a:rPr>
              <a:t>ანაზღაურებული</a:t>
            </a:r>
            <a:r>
              <a:rPr lang="en-US" sz="1600" b="1" dirty="0">
                <a:solidFill>
                  <a:schemeClr val="tx1"/>
                </a:solidFill>
              </a:rPr>
              <a:t> </a:t>
            </a:r>
            <a:r>
              <a:rPr lang="ka-GE" sz="1600" b="1" dirty="0">
                <a:solidFill>
                  <a:schemeClr val="tx1"/>
                </a:solidFill>
              </a:rPr>
              <a:t> </a:t>
            </a:r>
            <a:r>
              <a:rPr lang="en-US" sz="1600" b="1" dirty="0" err="1">
                <a:solidFill>
                  <a:schemeClr val="tx1"/>
                </a:solidFill>
              </a:rPr>
              <a:t>შემთხვევების</a:t>
            </a:r>
            <a:r>
              <a:rPr lang="en-US" sz="1600" b="1" dirty="0">
                <a:solidFill>
                  <a:schemeClr val="tx1"/>
                </a:solidFill>
              </a:rPr>
              <a:t> </a:t>
            </a:r>
            <a:r>
              <a:rPr lang="ka-GE" sz="1600" b="1" dirty="0">
                <a:solidFill>
                  <a:schemeClr val="tx1"/>
                </a:solidFill>
              </a:rPr>
              <a:t> </a:t>
            </a:r>
            <a:r>
              <a:rPr lang="en-US" sz="1600" b="1" dirty="0" err="1">
                <a:solidFill>
                  <a:schemeClr val="tx1"/>
                </a:solidFill>
              </a:rPr>
              <a:t>დასრულებიდან</a:t>
            </a:r>
            <a:r>
              <a:rPr lang="en-US" sz="1600" b="1" dirty="0">
                <a:solidFill>
                  <a:schemeClr val="tx1"/>
                </a:solidFill>
              </a:rPr>
              <a:t> </a:t>
            </a:r>
            <a:r>
              <a:rPr lang="ka-GE" sz="1600" b="1" dirty="0">
                <a:solidFill>
                  <a:schemeClr val="tx1"/>
                </a:solidFill>
              </a:rPr>
              <a:t>  </a:t>
            </a:r>
          </a:p>
          <a:p>
            <a:pPr algn="ctr"/>
            <a:r>
              <a:rPr lang="en-US" sz="1600" b="1" dirty="0">
                <a:solidFill>
                  <a:schemeClr val="tx1"/>
                </a:solidFill>
              </a:rPr>
              <a:t>5 </a:t>
            </a:r>
            <a:r>
              <a:rPr lang="en-US" sz="1600" b="1" dirty="0" err="1">
                <a:solidFill>
                  <a:schemeClr val="tx1"/>
                </a:solidFill>
              </a:rPr>
              <a:t>წლის</a:t>
            </a:r>
            <a:r>
              <a:rPr lang="en-US" sz="1600" b="1" dirty="0">
                <a:solidFill>
                  <a:schemeClr val="tx1"/>
                </a:solidFill>
              </a:rPr>
              <a:t> </a:t>
            </a:r>
            <a:r>
              <a:rPr lang="en-US" sz="1600" b="1" dirty="0" err="1">
                <a:solidFill>
                  <a:schemeClr val="tx1"/>
                </a:solidFill>
              </a:rPr>
              <a:t>განმავლობაში</a:t>
            </a:r>
            <a:r>
              <a:rPr lang="ka-GE" sz="1600" b="1" dirty="0">
                <a:solidFill>
                  <a:schemeClr val="tx1"/>
                </a:solidFill>
              </a:rPr>
              <a:t>, </a:t>
            </a:r>
            <a:r>
              <a:rPr lang="en-US" sz="1600" b="1" dirty="0" err="1">
                <a:solidFill>
                  <a:schemeClr val="tx1"/>
                </a:solidFill>
              </a:rPr>
              <a:t>შერჩევითი</a:t>
            </a:r>
            <a:r>
              <a:rPr lang="en-US" sz="1600" b="1" dirty="0">
                <a:solidFill>
                  <a:schemeClr val="tx1"/>
                </a:solidFill>
              </a:rPr>
              <a:t> </a:t>
            </a:r>
            <a:r>
              <a:rPr lang="en-US" sz="1600" b="1" dirty="0" err="1">
                <a:solidFill>
                  <a:schemeClr val="tx1"/>
                </a:solidFill>
              </a:rPr>
              <a:t>პრინციპით</a:t>
            </a:r>
            <a:r>
              <a:rPr lang="en-US" sz="1600" b="1" dirty="0">
                <a:solidFill>
                  <a:schemeClr val="tx1"/>
                </a:solidFill>
              </a:rPr>
              <a:t> </a:t>
            </a:r>
            <a:r>
              <a:rPr lang="ka-GE" sz="1600" b="1" dirty="0">
                <a:solidFill>
                  <a:schemeClr val="tx1"/>
                </a:solidFill>
              </a:rPr>
              <a:t>,</a:t>
            </a:r>
            <a:r>
              <a:rPr lang="en-US" sz="1600" b="1" dirty="0">
                <a:solidFill>
                  <a:schemeClr val="tx1"/>
                </a:solidFill>
              </a:rPr>
              <a:t> წ</a:t>
            </a:r>
            <a:r>
              <a:rPr lang="ka-GE" sz="1600" b="1" dirty="0">
                <a:solidFill>
                  <a:schemeClr val="tx1"/>
                </a:solidFill>
              </a:rPr>
              <a:t>ინასწარ დადგენილი </a:t>
            </a:r>
            <a:r>
              <a:rPr lang="en-US" sz="1600" b="1" dirty="0" err="1">
                <a:solidFill>
                  <a:schemeClr val="tx1"/>
                </a:solidFill>
              </a:rPr>
              <a:t>გეგმა-გრაფიკი</a:t>
            </a:r>
            <a:r>
              <a:rPr lang="ka-GE" sz="1600" b="1" dirty="0">
                <a:solidFill>
                  <a:schemeClr val="tx1"/>
                </a:solidFill>
              </a:rPr>
              <a:t>ს მიხედვით)</a:t>
            </a:r>
            <a:endParaRPr lang="en-US" sz="1600" dirty="0"/>
          </a:p>
          <a:p>
            <a:pPr algn="ctr"/>
            <a:endParaRPr lang="en-US" sz="1200" b="1" dirty="0"/>
          </a:p>
        </p:txBody>
      </p:sp>
      <p:sp>
        <p:nvSpPr>
          <p:cNvPr id="10" name="Rounded Rectangle 9"/>
          <p:cNvSpPr/>
          <p:nvPr/>
        </p:nvSpPr>
        <p:spPr>
          <a:xfrm>
            <a:off x="5105400" y="1260020"/>
            <a:ext cx="3352799" cy="1700893"/>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2000" b="1" dirty="0">
                <a:solidFill>
                  <a:schemeClr val="bg1"/>
                </a:solidFill>
              </a:rPr>
              <a:t>არაგეგმური</a:t>
            </a:r>
          </a:p>
          <a:p>
            <a:pPr algn="ctr"/>
            <a:r>
              <a:rPr lang="ka-GE" sz="1600" b="1" dirty="0">
                <a:solidFill>
                  <a:schemeClr val="tx1"/>
                </a:solidFill>
              </a:rPr>
              <a:t> (</a:t>
            </a:r>
            <a:r>
              <a:rPr lang="en-US" sz="1600" b="1" dirty="0" err="1">
                <a:solidFill>
                  <a:schemeClr val="tx1"/>
                </a:solidFill>
              </a:rPr>
              <a:t>პროგრამის</a:t>
            </a:r>
            <a:r>
              <a:rPr lang="en-US" sz="1600" b="1" dirty="0">
                <a:solidFill>
                  <a:schemeClr val="tx1"/>
                </a:solidFill>
              </a:rPr>
              <a:t> </a:t>
            </a:r>
            <a:r>
              <a:rPr lang="ka-GE" sz="1600" b="1" dirty="0">
                <a:solidFill>
                  <a:schemeClr val="tx1"/>
                </a:solidFill>
              </a:rPr>
              <a:t> </a:t>
            </a:r>
            <a:r>
              <a:rPr lang="en-US" sz="1600" b="1" dirty="0" err="1">
                <a:solidFill>
                  <a:schemeClr val="tx1"/>
                </a:solidFill>
              </a:rPr>
              <a:t>განმახორციელებლის</a:t>
            </a:r>
            <a:r>
              <a:rPr lang="en-US" sz="1600" b="1" dirty="0">
                <a:solidFill>
                  <a:schemeClr val="tx1"/>
                </a:solidFill>
              </a:rPr>
              <a:t> </a:t>
            </a:r>
            <a:r>
              <a:rPr lang="ka-GE" sz="1600" b="1" dirty="0">
                <a:solidFill>
                  <a:schemeClr val="tx1"/>
                </a:solidFill>
              </a:rPr>
              <a:t> </a:t>
            </a:r>
            <a:r>
              <a:rPr lang="en-US" sz="1600" b="1" dirty="0" err="1">
                <a:solidFill>
                  <a:schemeClr val="tx1"/>
                </a:solidFill>
              </a:rPr>
              <a:t>ან</a:t>
            </a:r>
            <a:r>
              <a:rPr lang="en-US" sz="1600" b="1" dirty="0">
                <a:solidFill>
                  <a:schemeClr val="tx1"/>
                </a:solidFill>
              </a:rPr>
              <a:t> </a:t>
            </a:r>
            <a:endParaRPr lang="ka-GE" sz="1600" b="1" dirty="0">
              <a:solidFill>
                <a:schemeClr val="tx1"/>
              </a:solidFill>
            </a:endParaRPr>
          </a:p>
          <a:p>
            <a:pPr algn="ctr"/>
            <a:r>
              <a:rPr lang="ka-GE" sz="1600" b="1" dirty="0">
                <a:solidFill>
                  <a:schemeClr val="tx1"/>
                </a:solidFill>
              </a:rPr>
              <a:t>სხვა  უფლებამოსილი  </a:t>
            </a:r>
            <a:r>
              <a:rPr lang="en-US" sz="1600" b="1" dirty="0" err="1">
                <a:solidFill>
                  <a:schemeClr val="tx1"/>
                </a:solidFill>
              </a:rPr>
              <a:t>პირის</a:t>
            </a:r>
            <a:r>
              <a:rPr lang="en-US" sz="1600" b="1" dirty="0">
                <a:solidFill>
                  <a:schemeClr val="tx1"/>
                </a:solidFill>
              </a:rPr>
              <a:t> </a:t>
            </a:r>
            <a:r>
              <a:rPr lang="en-US" sz="1600" b="1" dirty="0" err="1">
                <a:solidFill>
                  <a:schemeClr val="tx1"/>
                </a:solidFill>
              </a:rPr>
              <a:t>მოთხოვნის</a:t>
            </a:r>
            <a:r>
              <a:rPr lang="en-US" sz="1600" b="1" dirty="0">
                <a:solidFill>
                  <a:schemeClr val="tx1"/>
                </a:solidFill>
              </a:rPr>
              <a:t> </a:t>
            </a:r>
            <a:r>
              <a:rPr lang="ka-GE" sz="1600" b="1" dirty="0">
                <a:solidFill>
                  <a:schemeClr val="tx1"/>
                </a:solidFill>
              </a:rPr>
              <a:t>  </a:t>
            </a:r>
            <a:r>
              <a:rPr lang="en-US" sz="1600" b="1" dirty="0" err="1">
                <a:solidFill>
                  <a:schemeClr val="tx1"/>
                </a:solidFill>
              </a:rPr>
              <a:t>შესაბამისად</a:t>
            </a:r>
            <a:r>
              <a:rPr lang="ka-GE" sz="1600" b="1" dirty="0">
                <a:solidFill>
                  <a:schemeClr val="tx1"/>
                </a:solidFill>
              </a:rPr>
              <a:t>)</a:t>
            </a:r>
            <a:endParaRPr lang="en-US" sz="1600" b="1" dirty="0"/>
          </a:p>
        </p:txBody>
      </p:sp>
      <p:sp>
        <p:nvSpPr>
          <p:cNvPr id="13" name="Rectangle 12"/>
          <p:cNvSpPr/>
          <p:nvPr/>
        </p:nvSpPr>
        <p:spPr>
          <a:xfrm>
            <a:off x="1162050" y="3434444"/>
            <a:ext cx="2759529" cy="762000"/>
          </a:xfrm>
          <a:prstGeom prst="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ka-GE" sz="1400" b="1" dirty="0">
              <a:solidFill>
                <a:schemeClr val="tx1"/>
              </a:solidFill>
            </a:endParaRPr>
          </a:p>
          <a:p>
            <a:pPr algn="ctr"/>
            <a:r>
              <a:rPr lang="ka-GE" sz="1400" b="1" dirty="0">
                <a:solidFill>
                  <a:schemeClr val="tx1"/>
                </a:solidFill>
              </a:rPr>
              <a:t>დაწესებულებების შერჩევის პრინციპი </a:t>
            </a:r>
            <a:endParaRPr lang="en-US" dirty="0"/>
          </a:p>
        </p:txBody>
      </p:sp>
      <p:cxnSp>
        <p:nvCxnSpPr>
          <p:cNvPr id="35" name="Straight Arrow Connector 34"/>
          <p:cNvCxnSpPr/>
          <p:nvPr/>
        </p:nvCxnSpPr>
        <p:spPr>
          <a:xfrm flipH="1">
            <a:off x="1482374" y="4209109"/>
            <a:ext cx="972792" cy="524867"/>
          </a:xfrm>
          <a:prstGeom prst="straightConnector1">
            <a:avLst/>
          </a:prstGeom>
          <a:ln w="28575">
            <a:tailEnd type="arrow"/>
          </a:ln>
        </p:spPr>
        <p:style>
          <a:lnRef idx="2">
            <a:schemeClr val="dk1"/>
          </a:lnRef>
          <a:fillRef idx="0">
            <a:schemeClr val="dk1"/>
          </a:fillRef>
          <a:effectRef idx="1">
            <a:schemeClr val="dk1"/>
          </a:effectRef>
          <a:fontRef idx="minor">
            <a:schemeClr val="tx1"/>
          </a:fontRef>
        </p:style>
      </p:cxnSp>
      <p:cxnSp>
        <p:nvCxnSpPr>
          <p:cNvPr id="37" name="Straight Arrow Connector 36"/>
          <p:cNvCxnSpPr/>
          <p:nvPr/>
        </p:nvCxnSpPr>
        <p:spPr>
          <a:xfrm>
            <a:off x="2475754" y="4221901"/>
            <a:ext cx="856679" cy="519794"/>
          </a:xfrm>
          <a:prstGeom prst="straightConnector1">
            <a:avLst/>
          </a:prstGeom>
          <a:ln w="28575">
            <a:tailEnd type="arrow"/>
          </a:ln>
        </p:spPr>
        <p:style>
          <a:lnRef idx="2">
            <a:schemeClr val="dk1"/>
          </a:lnRef>
          <a:fillRef idx="0">
            <a:schemeClr val="dk1"/>
          </a:fillRef>
          <a:effectRef idx="1">
            <a:schemeClr val="dk1"/>
          </a:effectRef>
          <a:fontRef idx="minor">
            <a:schemeClr val="tx1"/>
          </a:fontRef>
        </p:style>
      </p:cxnSp>
      <p:cxnSp>
        <p:nvCxnSpPr>
          <p:cNvPr id="39" name="Straight Arrow Connector 38"/>
          <p:cNvCxnSpPr>
            <a:endCxn id="9" idx="0"/>
          </p:cNvCxnSpPr>
          <p:nvPr/>
        </p:nvCxnSpPr>
        <p:spPr>
          <a:xfrm flipH="1">
            <a:off x="2437040" y="4211420"/>
            <a:ext cx="38715" cy="1519763"/>
          </a:xfrm>
          <a:prstGeom prst="straightConnector1">
            <a:avLst/>
          </a:prstGeom>
          <a:ln w="28575">
            <a:tailEnd type="arrow"/>
          </a:ln>
        </p:spPr>
        <p:style>
          <a:lnRef idx="2">
            <a:schemeClr val="dk1"/>
          </a:lnRef>
          <a:fillRef idx="0">
            <a:schemeClr val="dk1"/>
          </a:fillRef>
          <a:effectRef idx="1">
            <a:schemeClr val="dk1"/>
          </a:effectRef>
          <a:fontRef idx="minor">
            <a:schemeClr val="tx1"/>
          </a:fontRef>
        </p:style>
      </p:cxnSp>
      <p:cxnSp>
        <p:nvCxnSpPr>
          <p:cNvPr id="46" name="Straight Arrow Connector 45"/>
          <p:cNvCxnSpPr/>
          <p:nvPr/>
        </p:nvCxnSpPr>
        <p:spPr>
          <a:xfrm flipH="1">
            <a:off x="5673583" y="2960433"/>
            <a:ext cx="1041896" cy="618443"/>
          </a:xfrm>
          <a:prstGeom prst="straightConnector1">
            <a:avLst/>
          </a:prstGeom>
          <a:ln w="28575">
            <a:tailEnd type="arrow"/>
          </a:ln>
        </p:spPr>
        <p:style>
          <a:lnRef idx="2">
            <a:schemeClr val="dk1"/>
          </a:lnRef>
          <a:fillRef idx="0">
            <a:schemeClr val="dk1"/>
          </a:fillRef>
          <a:effectRef idx="1">
            <a:schemeClr val="dk1"/>
          </a:effectRef>
          <a:fontRef idx="minor">
            <a:schemeClr val="tx1"/>
          </a:fontRef>
        </p:style>
      </p:cxnSp>
      <p:cxnSp>
        <p:nvCxnSpPr>
          <p:cNvPr id="50" name="Straight Arrow Connector 49"/>
          <p:cNvCxnSpPr/>
          <p:nvPr/>
        </p:nvCxnSpPr>
        <p:spPr>
          <a:xfrm>
            <a:off x="6715939" y="2956832"/>
            <a:ext cx="1175524" cy="640901"/>
          </a:xfrm>
          <a:prstGeom prst="straightConnector1">
            <a:avLst/>
          </a:prstGeom>
          <a:ln w="28575">
            <a:tailEnd type="arrow"/>
          </a:ln>
        </p:spPr>
        <p:style>
          <a:lnRef idx="2">
            <a:schemeClr val="dk1"/>
          </a:lnRef>
          <a:fillRef idx="0">
            <a:schemeClr val="dk1"/>
          </a:fillRef>
          <a:effectRef idx="1">
            <a:schemeClr val="dk1"/>
          </a:effectRef>
          <a:fontRef idx="minor">
            <a:schemeClr val="tx1"/>
          </a:fontRef>
        </p:style>
      </p:cxnSp>
      <p:sp>
        <p:nvSpPr>
          <p:cNvPr id="6" name="Rounded Rectangle 5"/>
          <p:cNvSpPr/>
          <p:nvPr/>
        </p:nvSpPr>
        <p:spPr>
          <a:xfrm>
            <a:off x="443590" y="4769690"/>
            <a:ext cx="1647579" cy="653034"/>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r>
              <a:rPr lang="ka-GE" sz="1400" b="1" dirty="0">
                <a:solidFill>
                  <a:schemeClr val="tx1"/>
                </a:solidFill>
              </a:rPr>
              <a:t>10 000-ზე მეტი შემთხვევა</a:t>
            </a:r>
            <a:endParaRPr lang="en-US" sz="1400" dirty="0"/>
          </a:p>
        </p:txBody>
      </p:sp>
      <p:sp>
        <p:nvSpPr>
          <p:cNvPr id="8" name="Rounded Rectangle 7"/>
          <p:cNvSpPr/>
          <p:nvPr/>
        </p:nvSpPr>
        <p:spPr>
          <a:xfrm>
            <a:off x="2763123" y="4767153"/>
            <a:ext cx="2105119" cy="622637"/>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400" b="1" dirty="0">
                <a:solidFill>
                  <a:schemeClr val="tx1"/>
                </a:solidFill>
              </a:rPr>
              <a:t>1 000-დან  10 000 -მდე </a:t>
            </a:r>
          </a:p>
          <a:p>
            <a:pPr algn="ctr"/>
            <a:r>
              <a:rPr lang="ka-GE" sz="1400" b="1" dirty="0">
                <a:solidFill>
                  <a:schemeClr val="tx1"/>
                </a:solidFill>
              </a:rPr>
              <a:t>შემთხვევა</a:t>
            </a:r>
            <a:endParaRPr lang="en-US" sz="1400" b="1" dirty="0">
              <a:solidFill>
                <a:schemeClr val="tx1"/>
              </a:solidFill>
            </a:endParaRPr>
          </a:p>
        </p:txBody>
      </p:sp>
      <p:sp>
        <p:nvSpPr>
          <p:cNvPr id="9" name="Rounded Rectangle 8"/>
          <p:cNvSpPr/>
          <p:nvPr/>
        </p:nvSpPr>
        <p:spPr>
          <a:xfrm>
            <a:off x="1338399" y="5731183"/>
            <a:ext cx="2197281" cy="570709"/>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400" b="1" dirty="0">
                <a:solidFill>
                  <a:schemeClr val="tx1"/>
                </a:solidFill>
              </a:rPr>
              <a:t>1 000-მდე შემთხვევა</a:t>
            </a:r>
            <a:endParaRPr lang="en-US" sz="1400" b="1" dirty="0">
              <a:solidFill>
                <a:schemeClr val="tx1"/>
              </a:solidFill>
            </a:endParaRPr>
          </a:p>
        </p:txBody>
      </p:sp>
      <p:sp>
        <p:nvSpPr>
          <p:cNvPr id="17" name="Rounded Rectangle 16"/>
          <p:cNvSpPr/>
          <p:nvPr/>
        </p:nvSpPr>
        <p:spPr>
          <a:xfrm>
            <a:off x="4474029" y="3597733"/>
            <a:ext cx="1991406" cy="688748"/>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400" b="1" dirty="0">
                <a:solidFill>
                  <a:schemeClr val="tx1"/>
                </a:solidFill>
              </a:rPr>
              <a:t>„სადავო“ შემთხვევები</a:t>
            </a:r>
            <a:endParaRPr lang="en-US" sz="1400" b="1" dirty="0">
              <a:solidFill>
                <a:schemeClr val="tx1"/>
              </a:solidFill>
            </a:endParaRPr>
          </a:p>
        </p:txBody>
      </p:sp>
      <p:sp>
        <p:nvSpPr>
          <p:cNvPr id="18" name="Rounded Rectangle 17"/>
          <p:cNvSpPr/>
          <p:nvPr/>
        </p:nvSpPr>
        <p:spPr>
          <a:xfrm>
            <a:off x="6902997" y="3632259"/>
            <a:ext cx="2017842" cy="654221"/>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400" b="1" dirty="0">
                <a:solidFill>
                  <a:schemeClr val="tx1"/>
                </a:solidFill>
              </a:rPr>
              <a:t>მოქალაქეთა განცხადებები</a:t>
            </a:r>
            <a:endParaRPr lang="en-US" sz="1400" b="1" dirty="0">
              <a:solidFill>
                <a:schemeClr val="tx1"/>
              </a:solidFill>
            </a:endParaRPr>
          </a:p>
        </p:txBody>
      </p:sp>
      <p:sp>
        <p:nvSpPr>
          <p:cNvPr id="19" name="Rounded Rectangle 18"/>
          <p:cNvSpPr/>
          <p:nvPr/>
        </p:nvSpPr>
        <p:spPr>
          <a:xfrm>
            <a:off x="5968974" y="5389790"/>
            <a:ext cx="1512435" cy="914400"/>
          </a:xfrm>
          <a:prstGeom prst="roundRect">
            <a:avLst/>
          </a:prstGeom>
          <a:solidFill>
            <a:srgbClr val="009999"/>
          </a:solidFill>
        </p:spPr>
        <p:style>
          <a:lnRef idx="0">
            <a:schemeClr val="accent3"/>
          </a:lnRef>
          <a:fillRef idx="3">
            <a:schemeClr val="accent3"/>
          </a:fillRef>
          <a:effectRef idx="3">
            <a:schemeClr val="accent3"/>
          </a:effectRef>
          <a:fontRef idx="minor">
            <a:schemeClr val="lt1"/>
          </a:fontRef>
        </p:style>
        <p:txBody>
          <a:bodyPr rtlCol="0" anchor="ctr"/>
          <a:lstStyle/>
          <a:p>
            <a:pPr algn="ctr"/>
            <a:r>
              <a:rPr lang="ka-GE" sz="1400" b="1">
                <a:solidFill>
                  <a:schemeClr val="tx1"/>
                </a:solidFill>
              </a:rPr>
              <a:t>სხვა</a:t>
            </a:r>
            <a:endParaRPr lang="en-US" sz="1400" b="1" dirty="0">
              <a:solidFill>
                <a:schemeClr val="tx1"/>
              </a:solidFill>
            </a:endParaRPr>
          </a:p>
        </p:txBody>
      </p:sp>
      <p:cxnSp>
        <p:nvCxnSpPr>
          <p:cNvPr id="26" name="Straight Arrow Connector 25"/>
          <p:cNvCxnSpPr/>
          <p:nvPr/>
        </p:nvCxnSpPr>
        <p:spPr>
          <a:xfrm flipH="1">
            <a:off x="6698653" y="2971800"/>
            <a:ext cx="31047" cy="2380276"/>
          </a:xfrm>
          <a:prstGeom prst="straightConnector1">
            <a:avLst/>
          </a:prstGeom>
          <a:ln w="28575">
            <a:tailEnd type="triangle"/>
          </a:ln>
        </p:spPr>
        <p:style>
          <a:lnRef idx="2">
            <a:schemeClr val="dk1"/>
          </a:lnRef>
          <a:fillRef idx="0">
            <a:schemeClr val="dk1"/>
          </a:fillRef>
          <a:effectRef idx="1">
            <a:schemeClr val="dk1"/>
          </a:effectRef>
          <a:fontRef idx="minor">
            <a:schemeClr val="tx1"/>
          </a:fontRef>
        </p:style>
      </p:cxnSp>
      <p:cxnSp>
        <p:nvCxnSpPr>
          <p:cNvPr id="36" name="Straight Arrow Connector 35"/>
          <p:cNvCxnSpPr/>
          <p:nvPr/>
        </p:nvCxnSpPr>
        <p:spPr>
          <a:xfrm>
            <a:off x="2552700" y="2982686"/>
            <a:ext cx="0" cy="451758"/>
          </a:xfrm>
          <a:prstGeom prst="straightConnector1">
            <a:avLst/>
          </a:prstGeom>
          <a:ln w="28575">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017572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81000"/>
            <a:ext cx="5791200" cy="762000"/>
          </a:xfrm>
          <a:noFill/>
        </p:spPr>
        <p:style>
          <a:lnRef idx="0">
            <a:schemeClr val="accent5"/>
          </a:lnRef>
          <a:fillRef idx="1002">
            <a:schemeClr val="lt1"/>
          </a:fillRef>
          <a:effectRef idx="3">
            <a:schemeClr val="accent5"/>
          </a:effectRef>
          <a:fontRef idx="minor">
            <a:schemeClr val="lt1"/>
          </a:fontRef>
        </p:style>
        <p:txBody>
          <a:bodyPr>
            <a:noAutofit/>
          </a:bodyPr>
          <a:lstStyle/>
          <a:p>
            <a:pPr algn="l"/>
            <a:br>
              <a:rPr lang="ka-GE" sz="2800" dirty="0">
                <a:solidFill>
                  <a:schemeClr val="tx1"/>
                </a:solidFill>
              </a:rPr>
            </a:br>
            <a:r>
              <a:rPr lang="ka-GE" sz="2800" b="1" dirty="0">
                <a:solidFill>
                  <a:schemeClr val="tx1"/>
                </a:solidFill>
              </a:rPr>
              <a:t>რევიზიისას  მოწმდება:</a:t>
            </a:r>
            <a:br>
              <a:rPr lang="ka-GE" sz="2800" b="1" dirty="0">
                <a:solidFill>
                  <a:schemeClr val="tx1"/>
                </a:solidFill>
              </a:rPr>
            </a:br>
            <a:endParaRPr lang="en-US" sz="2800" b="1" dirty="0">
              <a:solidFill>
                <a:schemeClr val="tx1"/>
              </a:solidFill>
            </a:endParaRPr>
          </a:p>
        </p:txBody>
      </p:sp>
      <p:sp>
        <p:nvSpPr>
          <p:cNvPr id="3" name="Content Placeholder 2"/>
          <p:cNvSpPr>
            <a:spLocks noGrp="1"/>
          </p:cNvSpPr>
          <p:nvPr>
            <p:ph idx="1"/>
          </p:nvPr>
        </p:nvSpPr>
        <p:spPr>
          <a:xfrm>
            <a:off x="179512" y="980728"/>
            <a:ext cx="8305800" cy="5105400"/>
          </a:xfrm>
          <a:noFill/>
        </p:spPr>
        <p:style>
          <a:lnRef idx="0">
            <a:schemeClr val="accent5"/>
          </a:lnRef>
          <a:fillRef idx="1002">
            <a:schemeClr val="lt1"/>
          </a:fillRef>
          <a:effectRef idx="3">
            <a:schemeClr val="accent5"/>
          </a:effectRef>
          <a:fontRef idx="minor">
            <a:schemeClr val="lt1"/>
          </a:fontRef>
        </p:style>
        <p:txBody>
          <a:bodyPr>
            <a:normAutofit/>
          </a:bodyPr>
          <a:lstStyle/>
          <a:p>
            <a:pPr>
              <a:spcBef>
                <a:spcPts val="600"/>
              </a:spcBef>
              <a:spcAft>
                <a:spcPts val="600"/>
              </a:spcAft>
            </a:pPr>
            <a:r>
              <a:rPr lang="ka-GE" sz="2000" b="0" dirty="0">
                <a:solidFill>
                  <a:schemeClr val="tx1"/>
                </a:solidFill>
                <a:effectLst/>
              </a:rPr>
              <a:t>საქმიანობის უფლება</a:t>
            </a:r>
          </a:p>
          <a:p>
            <a:pPr>
              <a:spcBef>
                <a:spcPts val="600"/>
              </a:spcBef>
              <a:spcAft>
                <a:spcPts val="600"/>
              </a:spcAft>
            </a:pPr>
            <a:r>
              <a:rPr lang="en-US" sz="2000" b="0" dirty="0">
                <a:solidFill>
                  <a:schemeClr val="tx1"/>
                </a:solidFill>
                <a:effectLst/>
              </a:rPr>
              <a:t>ს</a:t>
            </a:r>
            <a:r>
              <a:rPr lang="ka-GE" sz="2000" b="0" dirty="0">
                <a:solidFill>
                  <a:schemeClr val="tx1"/>
                </a:solidFill>
                <a:effectLst/>
              </a:rPr>
              <a:t>ამედიცინო  დოკუმენტაციის  წარმოების  წესი</a:t>
            </a:r>
          </a:p>
          <a:p>
            <a:pPr>
              <a:spcBef>
                <a:spcPts val="600"/>
              </a:spcBef>
              <a:spcAft>
                <a:spcPts val="600"/>
              </a:spcAft>
            </a:pPr>
            <a:r>
              <a:rPr lang="ka-GE" sz="2000" b="0" dirty="0">
                <a:solidFill>
                  <a:schemeClr val="tx1"/>
                </a:solidFill>
                <a:effectLst/>
              </a:rPr>
              <a:t>სახელმწიფო პროგრამით გათვალისწინებული  მოთხოვნები (მათ შორის, </a:t>
            </a:r>
            <a:r>
              <a:rPr lang="en-US" sz="2000" b="0" dirty="0" err="1">
                <a:solidFill>
                  <a:schemeClr val="tx1"/>
                </a:solidFill>
                <a:effectLst/>
              </a:rPr>
              <a:t>პროგრამულ</a:t>
            </a:r>
            <a:r>
              <a:rPr lang="ka-GE" sz="2000" b="0" dirty="0">
                <a:solidFill>
                  <a:schemeClr val="tx1"/>
                </a:solidFill>
                <a:effectLst/>
              </a:rPr>
              <a:t> </a:t>
            </a:r>
            <a:r>
              <a:rPr lang="en-US" sz="2000" b="0" dirty="0">
                <a:solidFill>
                  <a:schemeClr val="tx1"/>
                </a:solidFill>
                <a:effectLst/>
              </a:rPr>
              <a:t> </a:t>
            </a:r>
            <a:r>
              <a:rPr lang="ka-GE" sz="2000" b="0" dirty="0">
                <a:solidFill>
                  <a:schemeClr val="tx1"/>
                </a:solidFill>
                <a:effectLst/>
              </a:rPr>
              <a:t> </a:t>
            </a:r>
            <a:r>
              <a:rPr lang="en-US" sz="2000" b="0" dirty="0" err="1">
                <a:solidFill>
                  <a:schemeClr val="tx1"/>
                </a:solidFill>
                <a:effectLst/>
              </a:rPr>
              <a:t>ანაზღაურებას</a:t>
            </a:r>
            <a:r>
              <a:rPr lang="en-US" sz="2000" b="0" dirty="0">
                <a:solidFill>
                  <a:schemeClr val="tx1"/>
                </a:solidFill>
                <a:effectLst/>
              </a:rPr>
              <a:t> </a:t>
            </a:r>
            <a:r>
              <a:rPr lang="ka-GE" sz="2000" b="0" dirty="0">
                <a:solidFill>
                  <a:schemeClr val="tx1"/>
                </a:solidFill>
                <a:effectLst/>
              </a:rPr>
              <a:t>  </a:t>
            </a:r>
            <a:r>
              <a:rPr lang="en-US" sz="2000" b="0" dirty="0" err="1">
                <a:solidFill>
                  <a:schemeClr val="tx1"/>
                </a:solidFill>
                <a:effectLst/>
              </a:rPr>
              <a:t>დაქვემდებარებული</a:t>
            </a:r>
            <a:r>
              <a:rPr lang="ka-GE" sz="2000" b="0" dirty="0">
                <a:solidFill>
                  <a:schemeClr val="tx1"/>
                </a:solidFill>
                <a:effectLst/>
              </a:rPr>
              <a:t> </a:t>
            </a:r>
            <a:r>
              <a:rPr lang="en-US" sz="2000" b="0" dirty="0">
                <a:solidFill>
                  <a:schemeClr val="tx1"/>
                </a:solidFill>
                <a:effectLst/>
              </a:rPr>
              <a:t> </a:t>
            </a:r>
            <a:r>
              <a:rPr lang="en-US" sz="2000" b="0" dirty="0" err="1">
                <a:solidFill>
                  <a:schemeClr val="tx1"/>
                </a:solidFill>
                <a:effectLst/>
              </a:rPr>
              <a:t>დიაგნოზი</a:t>
            </a:r>
            <a:r>
              <a:rPr lang="ka-GE" sz="2000" b="0" dirty="0">
                <a:solidFill>
                  <a:schemeClr val="tx1"/>
                </a:solidFill>
                <a:effectLst/>
              </a:rPr>
              <a:t>, ჩარევა)</a:t>
            </a:r>
          </a:p>
          <a:p>
            <a:pPr>
              <a:spcBef>
                <a:spcPts val="600"/>
              </a:spcBef>
              <a:spcAft>
                <a:spcPts val="600"/>
              </a:spcAft>
            </a:pPr>
            <a:r>
              <a:rPr lang="ka-GE" sz="2000" b="0" dirty="0">
                <a:solidFill>
                  <a:schemeClr val="tx1"/>
                </a:solidFill>
                <a:effectLst/>
              </a:rPr>
              <a:t> გაწეული სამედიცინო დახმარების  ხარისხი</a:t>
            </a:r>
          </a:p>
          <a:p>
            <a:pPr>
              <a:spcBef>
                <a:spcPts val="600"/>
              </a:spcBef>
              <a:spcAft>
                <a:spcPts val="600"/>
              </a:spcAft>
            </a:pPr>
            <a:r>
              <a:rPr lang="ka-GE" sz="2000" b="0" dirty="0">
                <a:solidFill>
                  <a:schemeClr val="tx1"/>
                </a:solidFill>
                <a:effectLst/>
              </a:rPr>
              <a:t>გაწეული სამედიცინო მომსახურების ანაზღაურების მართლზომიერება</a:t>
            </a:r>
          </a:p>
          <a:p>
            <a:endParaRPr lang="en-US" sz="2000" b="0" dirty="0">
              <a:solidFill>
                <a:schemeClr val="tx1"/>
              </a:solidFill>
            </a:endParaRPr>
          </a:p>
        </p:txBody>
      </p:sp>
    </p:spTree>
    <p:extLst>
      <p:ext uri="{BB962C8B-B14F-4D97-AF65-F5344CB8AC3E}">
        <p14:creationId xmlns:p14="http://schemas.microsoft.com/office/powerpoint/2010/main" val="1773361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idx="4294967295"/>
          </p:nvPr>
        </p:nvSpPr>
        <p:spPr>
          <a:xfrm>
            <a:off x="0" y="-134938"/>
            <a:ext cx="9144000" cy="1042988"/>
          </a:xfrm>
        </p:spPr>
        <p:txBody>
          <a:bodyPr/>
          <a:lstStyle/>
          <a:p>
            <a:pPr algn="ctr" eaLnBrk="1" hangingPunct="1">
              <a:defRPr/>
            </a:pPr>
            <a:r>
              <a:rPr lang="ka-GE" sz="2200" b="1" dirty="0">
                <a:solidFill>
                  <a:schemeClr val="tx1"/>
                </a:solidFill>
                <a:effectLst>
                  <a:outerShdw blurRad="38100" dist="38100" dir="2700000" algn="tl">
                    <a:srgbClr val="000000">
                      <a:alpha val="43137"/>
                    </a:srgbClr>
                  </a:outerShdw>
                </a:effectLst>
                <a:latin typeface="LitMtavrPS" pitchFamily="2" charset="0"/>
              </a:rPr>
              <a:t>ძირითადი დემოგრაფიული და ეკონომიკური მაჩვენებლები</a:t>
            </a:r>
            <a:endParaRPr lang="ru-RU" sz="2200" b="1" dirty="0">
              <a:solidFill>
                <a:schemeClr val="tx1"/>
              </a:solidFill>
              <a:effectLst>
                <a:outerShdw blurRad="38100" dist="38100" dir="2700000" algn="tl">
                  <a:srgbClr val="000000">
                    <a:alpha val="43137"/>
                  </a:srgbClr>
                </a:outerShdw>
              </a:effectLst>
            </a:endParaRPr>
          </a:p>
        </p:txBody>
      </p:sp>
      <p:graphicFrame>
        <p:nvGraphicFramePr>
          <p:cNvPr id="43011" name="Group 3"/>
          <p:cNvGraphicFramePr>
            <a:graphicFrameLocks noGrp="1"/>
          </p:cNvGraphicFramePr>
          <p:nvPr>
            <p:ph idx="4294967295"/>
            <p:extLst>
              <p:ext uri="{D42A27DB-BD31-4B8C-83A1-F6EECF244321}">
                <p14:modId xmlns:p14="http://schemas.microsoft.com/office/powerpoint/2010/main" val="2885257897"/>
              </p:ext>
            </p:extLst>
          </p:nvPr>
        </p:nvGraphicFramePr>
        <p:xfrm>
          <a:off x="0" y="606543"/>
          <a:ext cx="8964488" cy="5657443"/>
        </p:xfrm>
        <a:graphic>
          <a:graphicData uri="http://schemas.openxmlformats.org/drawingml/2006/table">
            <a:tbl>
              <a:tblPr/>
              <a:tblGrid>
                <a:gridCol w="3888432">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1584176">
                  <a:extLst>
                    <a:ext uri="{9D8B030D-6E8A-4147-A177-3AD203B41FA5}">
                      <a16:colId xmlns:a16="http://schemas.microsoft.com/office/drawing/2014/main" val="20002"/>
                    </a:ext>
                  </a:extLst>
                </a:gridCol>
                <a:gridCol w="1763688">
                  <a:extLst>
                    <a:ext uri="{9D8B030D-6E8A-4147-A177-3AD203B41FA5}">
                      <a16:colId xmlns:a16="http://schemas.microsoft.com/office/drawing/2014/main" val="20003"/>
                    </a:ext>
                  </a:extLst>
                </a:gridCol>
              </a:tblGrid>
              <a:tr h="384484">
                <a:tc>
                  <a:txBody>
                    <a:bodyPr/>
                    <a:lstStyle/>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მსოფლიო, 2015</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ევრო</a:t>
                      </a:r>
                      <a:r>
                        <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-28</a:t>
                      </a: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 2015</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საქართველო</a:t>
                      </a:r>
                      <a:r>
                        <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 2017</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extLst>
                  <a:ext uri="{0D108BD9-81ED-4DB2-BD59-A6C34878D82A}">
                    <a16:rowId xmlns:a16="http://schemas.microsoft.com/office/drawing/2014/main" val="10000"/>
                  </a:ext>
                </a:extLst>
              </a:tr>
              <a:tr h="384484">
                <a:tc>
                  <a:txBody>
                    <a:bodyPr/>
                    <a:lstStyle/>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მოსახლეობა</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7 </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357 559 450</a:t>
                      </a:r>
                      <a:endPar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339 533 474</a:t>
                      </a: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defRPr/>
                      </a:pPr>
                      <a:r>
                        <a:rPr kumimoji="0" lang="en-US"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3 728 000</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extLst>
                  <a:ext uri="{0D108BD9-81ED-4DB2-BD59-A6C34878D82A}">
                    <a16:rowId xmlns:a16="http://schemas.microsoft.com/office/drawing/2014/main" val="10001"/>
                  </a:ext>
                </a:extLst>
              </a:tr>
              <a:tr h="343143">
                <a:tc>
                  <a:txBody>
                    <a:bodyPr/>
                    <a:lstStyle/>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შობადობა</a:t>
                      </a:r>
                      <a:r>
                        <a:rPr kumimoji="0" lang="en-US"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 (1000 </a:t>
                      </a: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მოსახლეზე)</a:t>
                      </a:r>
                      <a:endParaRPr kumimoji="0" lang="ru-RU"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19.1 </a:t>
                      </a:r>
                      <a:endPar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9.7</a:t>
                      </a:r>
                      <a:endPar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14.3 (</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5</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2442</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a:t>
                      </a:r>
                      <a:endPar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extLst>
                  <a:ext uri="{0D108BD9-81ED-4DB2-BD59-A6C34878D82A}">
                    <a16:rowId xmlns:a16="http://schemas.microsoft.com/office/drawing/2014/main" val="10002"/>
                  </a:ext>
                </a:extLst>
              </a:tr>
              <a:tr h="340453">
                <a:tc>
                  <a:txBody>
                    <a:bodyPr/>
                    <a:lstStyle/>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defRPr/>
                      </a:pP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სიკვდილიანობა</a:t>
                      </a:r>
                      <a:r>
                        <a:rPr kumimoji="0" lang="en-US"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 1000 </a:t>
                      </a: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მოსახლეზე)</a:t>
                      </a:r>
                      <a:endParaRPr kumimoji="0" lang="ru-RU"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7.7</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10.1</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defRPr/>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12.8 </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47 22</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extLst>
                  <a:ext uri="{0D108BD9-81ED-4DB2-BD59-A6C34878D82A}">
                    <a16:rowId xmlns:a16="http://schemas.microsoft.com/office/drawing/2014/main" val="10003"/>
                  </a:ext>
                </a:extLst>
              </a:tr>
              <a:tr h="469693">
                <a:tc>
                  <a:txBody>
                    <a:bodyPr/>
                    <a:lstStyle/>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LitNusx" pitchFamily="2" charset="0"/>
                          <a:ea typeface="+mn-ea"/>
                          <a:cs typeface="Arial" charset="0"/>
                        </a:rPr>
                        <a:t>დედათა სიკვდილიანობა</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LitNusx" pitchFamily="2" charset="0"/>
                          <a:ea typeface="+mn-ea"/>
                          <a:cs typeface="Arial" charset="0"/>
                        </a:rPr>
                        <a:t> </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LitNusx" pitchFamily="2" charset="0"/>
                          <a:ea typeface="+mn-ea"/>
                          <a:cs typeface="Arial" charset="0"/>
                        </a:rPr>
                        <a:t>100000 ცოცხლშობილზე</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LitNusx" pitchFamily="2"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2</a:t>
                      </a: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16 (303 000)</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6</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.0</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 (210)</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13.1 . (7)</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extLst>
                  <a:ext uri="{0D108BD9-81ED-4DB2-BD59-A6C34878D82A}">
                    <a16:rowId xmlns:a16="http://schemas.microsoft.com/office/drawing/2014/main" val="10004"/>
                  </a:ext>
                </a:extLst>
              </a:tr>
              <a:tr h="580772">
                <a:tc>
                  <a:txBody>
                    <a:bodyPr/>
                    <a:lstStyle/>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0-1 </a:t>
                      </a: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წლამდე ბავშვთა სიკვდილიანობა 1000 ცოცხალშობ.</a:t>
                      </a:r>
                      <a:endParaRPr kumimoji="0" lang="ru-RU"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31.2 (4 336 027)</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3.</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2 (10 464)</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9.</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6</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 (5</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12</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extLst>
                  <a:ext uri="{0D108BD9-81ED-4DB2-BD59-A6C34878D82A}">
                    <a16:rowId xmlns:a16="http://schemas.microsoft.com/office/drawing/2014/main" val="10005"/>
                  </a:ext>
                </a:extLst>
              </a:tr>
              <a:tr h="818453">
                <a:tc>
                  <a:txBody>
                    <a:bodyPr/>
                    <a:lstStyle/>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სიცოცხლის საშუალო ხანგრძლივობა დაბადებისას</a:t>
                      </a:r>
                      <a:r>
                        <a:rPr kumimoji="0" lang="en-US"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 </a:t>
                      </a: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სულ</a:t>
                      </a:r>
                      <a:r>
                        <a:rPr kumimoji="0" lang="en-US"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 </a:t>
                      </a:r>
                    </a:p>
                    <a:p>
                      <a:pPr marL="0" marR="0" lvl="0" indent="0" algn="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1"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მამაკაცი</a:t>
                      </a:r>
                      <a:endParaRPr kumimoji="0" lang="en-US"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endParaRPr>
                    </a:p>
                    <a:p>
                      <a:pPr marL="0" marR="0" lvl="0" indent="0" algn="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1"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ქალი</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endPar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7</a:t>
                      </a: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1</a:t>
                      </a:r>
                      <a:r>
                        <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a:t>
                      </a: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7</a:t>
                      </a:r>
                      <a:endPar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69.</a:t>
                      </a: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6</a:t>
                      </a:r>
                      <a:endPar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73.</a:t>
                      </a: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9</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endPar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8</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1.9</a:t>
                      </a:r>
                      <a:endPar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7</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9.3</a:t>
                      </a:r>
                      <a:endPar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8</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4.7</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endPar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73.5</a:t>
                      </a:r>
                      <a:endPar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69.2</a:t>
                      </a:r>
                      <a:b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b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77.8</a:t>
                      </a:r>
                      <a:endPar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extLst>
                  <a:ext uri="{0D108BD9-81ED-4DB2-BD59-A6C34878D82A}">
                    <a16:rowId xmlns:a16="http://schemas.microsoft.com/office/drawing/2014/main" val="10006"/>
                  </a:ext>
                </a:extLst>
              </a:tr>
              <a:tr h="384484">
                <a:tc>
                  <a:txBody>
                    <a:bodyPr/>
                    <a:lstStyle/>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defRPr/>
                      </a:pPr>
                      <a:r>
                        <a:rPr kumimoji="0" lang="ka-GE" sz="1800" b="1" i="0" u="none" strike="noStrike" cap="none" normalizeH="0" baseline="0" dirty="0">
                          <a:ln>
                            <a:noFill/>
                          </a:ln>
                          <a:solidFill>
                            <a:schemeClr val="tx1"/>
                          </a:solidFill>
                          <a:effectLst>
                            <a:outerShdw blurRad="38100" dist="38100" dir="2700000" algn="tl">
                              <a:srgbClr val="000000"/>
                            </a:outerShdw>
                          </a:effectLst>
                          <a:latin typeface="+mn-lt"/>
                          <a:cs typeface="Arial" charset="0"/>
                        </a:rPr>
                        <a:t>მშპ</a:t>
                      </a:r>
                      <a:r>
                        <a:rPr kumimoji="0" lang="en-US" sz="1800" b="1" i="0" u="none" strike="noStrike" cap="none" normalizeH="0" baseline="0" dirty="0">
                          <a:ln>
                            <a:noFill/>
                          </a:ln>
                          <a:solidFill>
                            <a:schemeClr val="tx1"/>
                          </a:solidFill>
                          <a:effectLst>
                            <a:outerShdw blurRad="38100" dist="38100" dir="2700000" algn="tl">
                              <a:srgbClr val="000000"/>
                            </a:outerShdw>
                          </a:effectLst>
                          <a:latin typeface="+mn-lt"/>
                          <a:cs typeface="Arial" charset="0"/>
                        </a:rPr>
                        <a:t> (</a:t>
                      </a:r>
                      <a:r>
                        <a:rPr kumimoji="0" lang="ka-GE" sz="1800" b="1" i="0" u="none" strike="noStrike" cap="none" normalizeH="0" baseline="0" dirty="0">
                          <a:ln>
                            <a:noFill/>
                          </a:ln>
                          <a:solidFill>
                            <a:schemeClr val="tx1"/>
                          </a:solidFill>
                          <a:effectLst>
                            <a:outerShdw blurRad="38100" dist="38100" dir="2700000" algn="tl">
                              <a:srgbClr val="000000"/>
                            </a:outerShdw>
                          </a:effectLst>
                          <a:latin typeface="+mn-lt"/>
                          <a:cs typeface="Arial" charset="0"/>
                        </a:rPr>
                        <a:t>მლნ </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mn-lt"/>
                          <a:ea typeface="+mn-ea"/>
                          <a:cs typeface="Arial" charset="0"/>
                        </a:rPr>
                        <a:t>US$ </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mn-lt"/>
                          <a:ea typeface="+mn-ea"/>
                          <a:cs typeface="Arial" charset="0"/>
                        </a:rPr>
                        <a:t>)</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mn-lt"/>
                          <a:ea typeface="+mn-ea"/>
                          <a:cs typeface="Arial" charset="0"/>
                        </a:rPr>
                        <a:t> </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mn-lt"/>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79 131 444</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13 479 925</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15 165</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extLst>
                  <a:ext uri="{0D108BD9-81ED-4DB2-BD59-A6C34878D82A}">
                    <a16:rowId xmlns:a16="http://schemas.microsoft.com/office/drawing/2014/main" val="10007"/>
                  </a:ext>
                </a:extLst>
              </a:tr>
              <a:tr h="432659">
                <a:tc>
                  <a:txBody>
                    <a:bodyPr/>
                    <a:lstStyle/>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defRPr/>
                      </a:pPr>
                      <a:r>
                        <a:rPr kumimoji="0" lang="ka-GE" sz="1800" b="1" i="0" u="none" strike="noStrike" cap="none" normalizeH="0" baseline="0" dirty="0">
                          <a:ln>
                            <a:noFill/>
                          </a:ln>
                          <a:solidFill>
                            <a:schemeClr val="tx1"/>
                          </a:solidFill>
                          <a:effectLst>
                            <a:outerShdw blurRad="38100" dist="38100" dir="2700000" algn="tl">
                              <a:srgbClr val="000000"/>
                            </a:outerShdw>
                          </a:effectLst>
                          <a:latin typeface="+mn-lt"/>
                          <a:cs typeface="Arial" charset="0"/>
                        </a:rPr>
                        <a:t>მშპ</a:t>
                      </a:r>
                      <a:r>
                        <a:rPr kumimoji="0" lang="en-US" sz="1800" b="1" i="0" u="none" strike="noStrike" cap="none" normalizeH="0" baseline="0" dirty="0">
                          <a:ln>
                            <a:noFill/>
                          </a:ln>
                          <a:solidFill>
                            <a:schemeClr val="tx1"/>
                          </a:solidFill>
                          <a:effectLst>
                            <a:outerShdw blurRad="38100" dist="38100" dir="2700000" algn="tl">
                              <a:srgbClr val="000000"/>
                            </a:outerShdw>
                          </a:effectLst>
                          <a:latin typeface="+mn-lt"/>
                          <a:cs typeface="Arial" charset="0"/>
                        </a:rPr>
                        <a:t> </a:t>
                      </a: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ერთ სულ მოსახლეზე</a:t>
                      </a:r>
                      <a:r>
                        <a:rPr kumimoji="0" lang="en-US"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 </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mn-lt"/>
                          <a:ea typeface="+mn-ea"/>
                          <a:cs typeface="Arial" charset="0"/>
                        </a:rPr>
                        <a:t>(US$ )</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mn-lt"/>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10 883</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3</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9 824</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4 068</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extLst>
                  <a:ext uri="{0D108BD9-81ED-4DB2-BD59-A6C34878D82A}">
                    <a16:rowId xmlns:a16="http://schemas.microsoft.com/office/drawing/2014/main" val="10008"/>
                  </a:ext>
                </a:extLst>
              </a:tr>
              <a:tr h="462617">
                <a:tc>
                  <a:txBody>
                    <a:bodyPr/>
                    <a:lstStyle/>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defRPr/>
                      </a:pP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ჯანდაცვაზე დანახარჯები </a:t>
                      </a:r>
                      <a:endParaRPr kumimoji="0" lang="en-US"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endParaRPr>
                    </a:p>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defRPr/>
                      </a:pP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(მლნ </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mn-lt"/>
                          <a:ea typeface="+mn-ea"/>
                          <a:cs typeface="Arial" charset="0"/>
                        </a:rPr>
                        <a:t>US$ </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mn-lt"/>
                          <a:ea typeface="+mn-ea"/>
                          <a:cs typeface="Arial" charset="0"/>
                        </a:rPr>
                        <a:t>)</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mn-lt"/>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7 369 776</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 </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183 993</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  </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176</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 (201</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6</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2">
                        <a:lumMod val="40000"/>
                        <a:lumOff val="60000"/>
                      </a:schemeClr>
                    </a:solidFill>
                  </a:tcPr>
                </a:tc>
                <a:extLst>
                  <a:ext uri="{0D108BD9-81ED-4DB2-BD59-A6C34878D82A}">
                    <a16:rowId xmlns:a16="http://schemas.microsoft.com/office/drawing/2014/main" val="10009"/>
                  </a:ext>
                </a:extLst>
              </a:tr>
              <a:tr h="580772">
                <a:tc>
                  <a:txBody>
                    <a:bodyPr/>
                    <a:lstStyle/>
                    <a:p>
                      <a:pPr marL="0" marR="0" lvl="0" indent="0" algn="l"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ჯანდაცვაზე დანახარჯები ერთ სულზე</a:t>
                      </a:r>
                      <a:r>
                        <a:rPr kumimoji="0" lang="en-US" sz="1800" b="1" i="0" u="none" strike="noStrike" cap="none" normalizeH="0" baseline="0" dirty="0">
                          <a:ln>
                            <a:noFill/>
                          </a:ln>
                          <a:solidFill>
                            <a:schemeClr val="tx1"/>
                          </a:solidFill>
                          <a:effectLst>
                            <a:outerShdw blurRad="38100" dist="38100" dir="2700000" algn="tl">
                              <a:srgbClr val="000000"/>
                            </a:outerShdw>
                          </a:effectLst>
                          <a:latin typeface="LitNusx" pitchFamily="2" charset="0"/>
                          <a:cs typeface="Arial" charset="0"/>
                        </a:rPr>
                        <a:t> </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mn-lt"/>
                          <a:ea typeface="+mn-ea"/>
                          <a:cs typeface="Arial" charset="0"/>
                        </a:rPr>
                        <a:t>(US$ )</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mn-lt"/>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1</a:t>
                      </a:r>
                      <a:r>
                        <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 0</a:t>
                      </a: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02</a:t>
                      </a:r>
                      <a:endParaRPr kumimoji="0" lang="ru-RU"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en-US"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3 </a:t>
                      </a:r>
                      <a:r>
                        <a:rPr kumimoji="0" lang="ka-GE" sz="1800" b="1" i="0" u="none" strike="noStrike" cap="none" normalizeH="0" baseline="0" dirty="0">
                          <a:ln>
                            <a:noFill/>
                          </a:ln>
                          <a:solidFill>
                            <a:schemeClr val="tx1"/>
                          </a:solidFill>
                          <a:effectLst>
                            <a:outerShdw blurRad="38100" dist="38100" dir="2700000" algn="tl">
                              <a:srgbClr val="000000"/>
                            </a:outerShdw>
                          </a:effectLst>
                          <a:latin typeface="Garamond" pitchFamily="18" charset="0"/>
                          <a:cs typeface="Arial" charset="0"/>
                        </a:rPr>
                        <a:t>487</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80000"/>
                        </a:lnSpc>
                        <a:spcBef>
                          <a:spcPct val="0"/>
                        </a:spcBef>
                        <a:spcAft>
                          <a:spcPct val="0"/>
                        </a:spcAft>
                        <a:buClr>
                          <a:schemeClr val="hlink"/>
                        </a:buClr>
                        <a:buSzPct val="70000"/>
                        <a:buFont typeface="Wingdings" pitchFamily="2" charset="2"/>
                        <a:buNone/>
                        <a:tabLst/>
                      </a:pP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346</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 (201</a:t>
                      </a:r>
                      <a:r>
                        <a:rPr kumimoji="0" lang="ka-GE"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6</a:t>
                      </a:r>
                      <a:r>
                        <a:rPr kumimoji="0" lang="en-US"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rPr>
                        <a:t>)</a:t>
                      </a:r>
                      <a:endParaRPr kumimoji="0" lang="ru-RU" sz="1800" b="1" i="0" u="none" strike="noStrike" kern="1200" cap="none" normalizeH="0" baseline="0" dirty="0">
                        <a:ln>
                          <a:noFill/>
                        </a:ln>
                        <a:solidFill>
                          <a:schemeClr val="tx1"/>
                        </a:solidFill>
                        <a:effectLst>
                          <a:outerShdw blurRad="38100" dist="38100" dir="2700000" algn="tl">
                            <a:srgbClr val="000000"/>
                          </a:outerShdw>
                        </a:effectLst>
                        <a:latin typeface="Garamond" pitchFamily="18" charset="0"/>
                        <a:ea typeface="+mn-ea"/>
                        <a:cs typeface="Arial" charset="0"/>
                      </a:endParaRPr>
                    </a:p>
                  </a:txBody>
                  <a:tcPr horzOverflow="overflow">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lnTlToBr>
                      <a:noFill/>
                    </a:lnTlToBr>
                    <a:lnBlToTr>
                      <a:noFill/>
                    </a:lnBlToTr>
                    <a:solidFill>
                      <a:schemeClr val="accent5">
                        <a:lumMod val="90000"/>
                      </a:schemeClr>
                    </a:solidFill>
                  </a:tcPr>
                </a:tc>
                <a:extLst>
                  <a:ext uri="{0D108BD9-81ED-4DB2-BD59-A6C34878D82A}">
                    <a16:rowId xmlns:a16="http://schemas.microsoft.com/office/drawing/2014/main" val="10010"/>
                  </a:ext>
                </a:extLst>
              </a:tr>
            </a:tbl>
          </a:graphicData>
        </a:graphic>
      </p:graphicFrame>
      <p:sp>
        <p:nvSpPr>
          <p:cNvPr id="5" name="Text Box 44"/>
          <p:cNvSpPr txBox="1">
            <a:spLocks noChangeArrowheads="1"/>
          </p:cNvSpPr>
          <p:nvPr/>
        </p:nvSpPr>
        <p:spPr bwMode="auto">
          <a:xfrm>
            <a:off x="239713" y="6564313"/>
            <a:ext cx="8724775" cy="523220"/>
          </a:xfrm>
          <a:prstGeom prst="rect">
            <a:avLst/>
          </a:prstGeom>
          <a:noFill/>
          <a:ln w="9525">
            <a:noFill/>
            <a:miter lim="800000"/>
            <a:headEnd/>
            <a:tailEnd/>
          </a:ln>
          <a:effectLst/>
        </p:spPr>
        <p:txBody>
          <a:bodyPr wrap="square">
            <a:spAutoFit/>
          </a:bodyPr>
          <a:lstStyle/>
          <a:p>
            <a:pPr>
              <a:defRPr/>
            </a:pPr>
            <a:r>
              <a:rPr lang="en-US" sz="1400" dirty="0">
                <a:effectLst>
                  <a:outerShdw blurRad="38100" dist="38100" dir="2700000" algn="tl">
                    <a:srgbClr val="000000"/>
                  </a:outerShdw>
                </a:effectLst>
              </a:rPr>
              <a:t>World bank: </a:t>
            </a:r>
            <a:r>
              <a:rPr lang="en-US" sz="1400" dirty="0">
                <a:effectLst>
                  <a:outerShdw blurRad="38100" dist="38100" dir="2700000" algn="tl">
                    <a:srgbClr val="000000"/>
                  </a:outerShdw>
                </a:effectLst>
                <a:hlinkClick r:id="rId3"/>
              </a:rPr>
              <a:t>http://databank.worldbank.org/ddp/home.do?Step=1&amp;id=4</a:t>
            </a:r>
            <a:r>
              <a:rPr lang="en-US" sz="1400" dirty="0">
                <a:effectLst>
                  <a:outerShdw blurRad="38100" dist="38100" dir="2700000" algn="tl">
                    <a:srgbClr val="000000"/>
                  </a:outerShdw>
                </a:effectLst>
              </a:rPr>
              <a:t>, NCDC</a:t>
            </a:r>
            <a:endParaRPr lang="en-US" sz="1400" dirty="0"/>
          </a:p>
          <a:p>
            <a:pPr>
              <a:defRPr/>
            </a:pPr>
            <a:r>
              <a:rPr lang="en-US" sz="1400" dirty="0">
                <a:effectLst>
                  <a:outerShdw blurRad="38100" dist="38100" dir="2700000" algn="tl">
                    <a:srgbClr val="000000"/>
                  </a:outerShdw>
                </a:effectLst>
              </a:rPr>
              <a:t> </a:t>
            </a:r>
            <a:endParaRPr lang="ru-RU" sz="1400" dirty="0">
              <a:effectLst>
                <a:outerShdw blurRad="38100" dist="38100" dir="2700000" algn="tl">
                  <a:srgbClr val="000000"/>
                </a:outerShdw>
              </a:effectLst>
            </a:endParaRPr>
          </a:p>
        </p:txBody>
      </p:sp>
    </p:spTree>
    <p:extLst>
      <p:ext uri="{BB962C8B-B14F-4D97-AF65-F5344CB8AC3E}">
        <p14:creationId xmlns:p14="http://schemas.microsoft.com/office/powerpoint/2010/main" val="2410897550"/>
      </p:ext>
    </p:extLst>
  </p:cSld>
  <p:clrMapOvr>
    <a:masterClrMapping/>
  </p:clrMapOvr>
  <p:transition>
    <p:zoom/>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412776"/>
            <a:ext cx="8229600" cy="2438400"/>
          </a:xfrm>
        </p:spPr>
        <p:txBody>
          <a:bodyPr>
            <a:normAutofit/>
          </a:bodyPr>
          <a:lstStyle/>
          <a:p>
            <a:pPr lvl="1" algn="just">
              <a:spcBef>
                <a:spcPts val="1200"/>
              </a:spcBef>
              <a:spcAft>
                <a:spcPts val="600"/>
              </a:spcAft>
              <a:buFont typeface="Wingdings" panose="05000000000000000000" pitchFamily="2" charset="2"/>
              <a:buChar char="Ø"/>
            </a:pPr>
            <a:r>
              <a:rPr lang="en-US" sz="1700" dirty="0" err="1"/>
              <a:t>შემთხვევის</a:t>
            </a:r>
            <a:r>
              <a:rPr lang="en-US" sz="1700" dirty="0"/>
              <a:t> </a:t>
            </a:r>
            <a:r>
              <a:rPr lang="en-US" sz="1700" dirty="0" err="1"/>
              <a:t>სრულ</a:t>
            </a:r>
            <a:r>
              <a:rPr lang="en-US" sz="1700" dirty="0"/>
              <a:t> </a:t>
            </a:r>
            <a:r>
              <a:rPr lang="en-US" sz="1700" dirty="0" err="1"/>
              <a:t>ანაზღაურებაზე</a:t>
            </a:r>
            <a:r>
              <a:rPr lang="en-US" sz="1700" dirty="0"/>
              <a:t> </a:t>
            </a:r>
            <a:r>
              <a:rPr lang="en-US" sz="1700" dirty="0" err="1"/>
              <a:t>უარი</a:t>
            </a:r>
            <a:r>
              <a:rPr lang="en-US" sz="1700" dirty="0"/>
              <a:t>, </a:t>
            </a:r>
            <a:r>
              <a:rPr lang="ka-GE" sz="1700" dirty="0"/>
              <a:t>რაც ხორციელდება ინსპექტირების ეტაპზე შესაბამისი მარეგულირებელი აქტების საფუძველზე</a:t>
            </a:r>
            <a:endParaRPr lang="en-US" sz="1700" dirty="0"/>
          </a:p>
          <a:p>
            <a:pPr lvl="1" algn="just">
              <a:spcBef>
                <a:spcPts val="1200"/>
              </a:spcBef>
              <a:spcAft>
                <a:spcPts val="600"/>
              </a:spcAft>
              <a:buFont typeface="Wingdings" panose="05000000000000000000" pitchFamily="2" charset="2"/>
              <a:buChar char="Ø"/>
            </a:pPr>
            <a:r>
              <a:rPr lang="en-US" sz="1700" dirty="0" err="1"/>
              <a:t>უკვე</a:t>
            </a:r>
            <a:r>
              <a:rPr lang="en-US" sz="1700" dirty="0"/>
              <a:t> </a:t>
            </a:r>
            <a:r>
              <a:rPr lang="en-US" sz="1700" dirty="0" err="1"/>
              <a:t>ანაზღაურებული</a:t>
            </a:r>
            <a:r>
              <a:rPr lang="en-US" sz="1700" dirty="0"/>
              <a:t> </a:t>
            </a:r>
            <a:r>
              <a:rPr lang="en-US" sz="1700" dirty="0" err="1"/>
              <a:t>შემთხვევისას</a:t>
            </a:r>
            <a:r>
              <a:rPr lang="en-US" sz="1700" dirty="0"/>
              <a:t> </a:t>
            </a:r>
            <a:r>
              <a:rPr lang="en-US" sz="1700" dirty="0" err="1"/>
              <a:t>თანხის</a:t>
            </a:r>
            <a:r>
              <a:rPr lang="en-US" sz="1700" dirty="0"/>
              <a:t> </a:t>
            </a:r>
            <a:r>
              <a:rPr lang="en-US" sz="1700" dirty="0" err="1"/>
              <a:t>უკან</a:t>
            </a:r>
            <a:r>
              <a:rPr lang="en-US" sz="1700" dirty="0"/>
              <a:t> </a:t>
            </a:r>
            <a:r>
              <a:rPr lang="en-US" sz="1700" dirty="0" err="1"/>
              <a:t>დაბრუნება</a:t>
            </a:r>
            <a:r>
              <a:rPr lang="en-US" sz="1700" dirty="0"/>
              <a:t> (</a:t>
            </a:r>
            <a:r>
              <a:rPr lang="ka-GE" sz="1700" dirty="0"/>
              <a:t>ძირითადად კონტროლისა და რევიზიის დროს)</a:t>
            </a:r>
            <a:endParaRPr lang="en-US" sz="1700" dirty="0"/>
          </a:p>
          <a:p>
            <a:pPr lvl="1" algn="just">
              <a:spcBef>
                <a:spcPts val="1200"/>
              </a:spcBef>
              <a:spcAft>
                <a:spcPts val="600"/>
              </a:spcAft>
              <a:buFont typeface="Wingdings" panose="05000000000000000000" pitchFamily="2" charset="2"/>
              <a:buChar char="Ø"/>
            </a:pPr>
            <a:r>
              <a:rPr lang="en-US" sz="1700" dirty="0" err="1"/>
              <a:t>დამატებითი</a:t>
            </a:r>
            <a:r>
              <a:rPr lang="en-US" sz="1700" dirty="0"/>
              <a:t> </a:t>
            </a:r>
            <a:r>
              <a:rPr lang="en-US" sz="1700" dirty="0" err="1"/>
              <a:t>ფინანსური</a:t>
            </a:r>
            <a:r>
              <a:rPr lang="en-US" sz="1700" dirty="0"/>
              <a:t> </a:t>
            </a:r>
            <a:r>
              <a:rPr lang="en-US" sz="1700" dirty="0" err="1"/>
              <a:t>ჯარიმა</a:t>
            </a:r>
            <a:r>
              <a:rPr lang="ka-GE" sz="1700" dirty="0"/>
              <a:t> (ძირითადად კონტროლისა და რევიზიის დროს)</a:t>
            </a:r>
            <a:endParaRPr lang="en-US" sz="1700" dirty="0"/>
          </a:p>
          <a:p>
            <a:endParaRPr lang="en-US" sz="1700" dirty="0"/>
          </a:p>
        </p:txBody>
      </p:sp>
      <p:sp>
        <p:nvSpPr>
          <p:cNvPr id="4" name="Rectangle 3"/>
          <p:cNvSpPr/>
          <p:nvPr/>
        </p:nvSpPr>
        <p:spPr>
          <a:xfrm>
            <a:off x="683568" y="496687"/>
            <a:ext cx="7200800" cy="698589"/>
          </a:xfrm>
          <a:prstGeom prst="rect">
            <a:avLst/>
          </a:prstGeom>
        </p:spPr>
        <p:txBody>
          <a:bodyPr wrap="square">
            <a:spAutoFit/>
          </a:bodyPr>
          <a:lstStyle/>
          <a:p>
            <a:pPr marL="0" marR="0" algn="ctr">
              <a:lnSpc>
                <a:spcPct val="115000"/>
              </a:lnSpc>
              <a:spcBef>
                <a:spcPts val="0"/>
              </a:spcBef>
              <a:spcAft>
                <a:spcPts val="0"/>
              </a:spcAft>
            </a:pPr>
            <a:r>
              <a:rPr lang="en-US" sz="3600" b="1" dirty="0">
                <a:latin typeface="Sylfaen" panose="010A0502050306030303" pitchFamily="18" charset="0"/>
                <a:ea typeface="Calibri" panose="020F0502020204030204" pitchFamily="34" charset="0"/>
                <a:cs typeface="Sylfaen" panose="010A0502050306030303" pitchFamily="18" charset="0"/>
              </a:rPr>
              <a:t>ს</a:t>
            </a:r>
            <a:r>
              <a:rPr lang="ka-GE" sz="3600" b="1" dirty="0">
                <a:latin typeface="Sylfaen" panose="010A0502050306030303" pitchFamily="18" charset="0"/>
                <a:ea typeface="Calibri" panose="020F0502020204030204" pitchFamily="34" charset="0"/>
                <a:cs typeface="Sylfaen" panose="010A0502050306030303" pitchFamily="18" charset="0"/>
              </a:rPr>
              <a:t>აჯარიმო სანქციები</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563204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8071048" cy="838200"/>
          </a:xfrm>
        </p:spPr>
        <p:txBody>
          <a:bodyPr>
            <a:noAutofit/>
          </a:bodyPr>
          <a:lstStyle/>
          <a:p>
            <a:pPr lvl="0" algn="l"/>
            <a:r>
              <a:rPr lang="en-US" sz="2000" dirty="0" err="1">
                <a:effectLst/>
              </a:rPr>
              <a:t>ანაზღაურებული</a:t>
            </a:r>
            <a:r>
              <a:rPr lang="en-US" sz="2000" dirty="0">
                <a:effectLst/>
              </a:rPr>
              <a:t> </a:t>
            </a:r>
            <a:r>
              <a:rPr lang="en-US" sz="2000" dirty="0" err="1">
                <a:effectLst/>
              </a:rPr>
              <a:t>თანხის</a:t>
            </a:r>
            <a:r>
              <a:rPr lang="en-US" sz="2000" dirty="0">
                <a:effectLst/>
              </a:rPr>
              <a:t> </a:t>
            </a:r>
            <a:r>
              <a:rPr lang="en-US" sz="2000" dirty="0" err="1">
                <a:effectLst/>
              </a:rPr>
              <a:t>სრულად</a:t>
            </a:r>
            <a:r>
              <a:rPr lang="en-US" sz="2000" dirty="0">
                <a:effectLst/>
              </a:rPr>
              <a:t> </a:t>
            </a:r>
            <a:r>
              <a:rPr lang="en-US" sz="2000" dirty="0" err="1">
                <a:effectLst/>
              </a:rPr>
              <a:t>უკან</a:t>
            </a:r>
            <a:r>
              <a:rPr lang="en-US" sz="2000" dirty="0">
                <a:effectLst/>
              </a:rPr>
              <a:t> </a:t>
            </a:r>
            <a:r>
              <a:rPr lang="en-US" sz="2000" dirty="0" err="1">
                <a:effectLst/>
              </a:rPr>
              <a:t>დაბრუნების</a:t>
            </a:r>
            <a:r>
              <a:rPr lang="en-US" sz="2000" dirty="0">
                <a:effectLst/>
              </a:rPr>
              <a:t> </a:t>
            </a:r>
            <a:r>
              <a:rPr lang="en-US" sz="2000" dirty="0" err="1">
                <a:effectLst/>
              </a:rPr>
              <a:t>საფუძვლები</a:t>
            </a:r>
            <a:r>
              <a:rPr lang="en-US" sz="2000" dirty="0">
                <a:effectLst/>
              </a:rPr>
              <a:t> </a:t>
            </a:r>
            <a:endParaRPr lang="en-US" sz="2000" dirty="0"/>
          </a:p>
        </p:txBody>
      </p:sp>
      <p:sp>
        <p:nvSpPr>
          <p:cNvPr id="3" name="Content Placeholder 2"/>
          <p:cNvSpPr>
            <a:spLocks noGrp="1"/>
          </p:cNvSpPr>
          <p:nvPr>
            <p:ph idx="1"/>
          </p:nvPr>
        </p:nvSpPr>
        <p:spPr>
          <a:xfrm>
            <a:off x="-19209" y="764704"/>
            <a:ext cx="8991600" cy="4906963"/>
          </a:xfrm>
        </p:spPr>
        <p:txBody>
          <a:bodyPr>
            <a:noAutofit/>
          </a:bodyPr>
          <a:lstStyle/>
          <a:p>
            <a:pPr lvl="1" algn="just">
              <a:spcBef>
                <a:spcPts val="600"/>
              </a:spcBef>
              <a:spcAft>
                <a:spcPts val="600"/>
              </a:spcAft>
              <a:buFont typeface="Wingdings" panose="05000000000000000000" pitchFamily="2" charset="2"/>
              <a:buChar char="Ø"/>
            </a:pPr>
            <a:r>
              <a:rPr lang="en-US" sz="2000" b="0" dirty="0" err="1"/>
              <a:t>თუ</a:t>
            </a:r>
            <a:r>
              <a:rPr lang="en-US" sz="2000" b="0" dirty="0"/>
              <a:t> </a:t>
            </a:r>
            <a:r>
              <a:rPr lang="en-US" sz="2000" b="0" dirty="0" err="1"/>
              <a:t>ძირითადი</a:t>
            </a:r>
            <a:r>
              <a:rPr lang="en-US" sz="2000" b="0" dirty="0"/>
              <a:t> </a:t>
            </a:r>
            <a:r>
              <a:rPr lang="en-US" sz="2000" b="0" dirty="0" err="1"/>
              <a:t>დიაგნოზი</a:t>
            </a:r>
            <a:r>
              <a:rPr lang="en-US" sz="2000" b="0" dirty="0"/>
              <a:t> </a:t>
            </a:r>
            <a:r>
              <a:rPr lang="en-US" sz="2000" b="0" dirty="0" err="1"/>
              <a:t>არ</a:t>
            </a:r>
            <a:r>
              <a:rPr lang="en-US" sz="2000" b="0" dirty="0"/>
              <a:t> </a:t>
            </a:r>
            <a:r>
              <a:rPr lang="en-US" sz="2000" b="0" dirty="0" err="1"/>
              <a:t>დასტურდება</a:t>
            </a:r>
            <a:r>
              <a:rPr lang="en-US" sz="2000" b="0" dirty="0"/>
              <a:t> </a:t>
            </a:r>
            <a:r>
              <a:rPr lang="en-US" sz="2000" b="0" dirty="0" err="1"/>
              <a:t>პაციენტის</a:t>
            </a:r>
            <a:r>
              <a:rPr lang="en-US" sz="2000" b="0" dirty="0"/>
              <a:t> </a:t>
            </a:r>
            <a:r>
              <a:rPr lang="en-US" sz="2000" b="0" dirty="0" err="1"/>
              <a:t>სამედიცინო</a:t>
            </a:r>
            <a:r>
              <a:rPr lang="en-US" sz="2000" b="0" dirty="0"/>
              <a:t> </a:t>
            </a:r>
            <a:r>
              <a:rPr lang="en-US" sz="2000" b="0" dirty="0" err="1"/>
              <a:t>დოკუმენტაციაში</a:t>
            </a:r>
            <a:r>
              <a:rPr lang="en-US" sz="2000" b="0" dirty="0"/>
              <a:t> </a:t>
            </a:r>
            <a:r>
              <a:rPr lang="en-US" sz="2000" b="0" dirty="0" err="1"/>
              <a:t>არსებული</a:t>
            </a:r>
            <a:r>
              <a:rPr lang="en-US" sz="2000" b="0" dirty="0"/>
              <a:t> </a:t>
            </a:r>
            <a:r>
              <a:rPr lang="en-US" sz="2000" b="0" dirty="0" err="1"/>
              <a:t>მონაცემებით</a:t>
            </a:r>
            <a:r>
              <a:rPr lang="en-US" sz="2000" b="0" dirty="0"/>
              <a:t> </a:t>
            </a:r>
            <a:r>
              <a:rPr lang="en-US" sz="2000" b="0" dirty="0" err="1"/>
              <a:t>ან</a:t>
            </a:r>
            <a:r>
              <a:rPr lang="en-US" sz="2000" b="0" dirty="0"/>
              <a:t> </a:t>
            </a:r>
            <a:r>
              <a:rPr lang="en-US" sz="2000" b="0" dirty="0" err="1"/>
              <a:t>დამძიმებულია</a:t>
            </a:r>
            <a:r>
              <a:rPr lang="en-US" sz="2000" b="0" dirty="0"/>
              <a:t>, </a:t>
            </a:r>
            <a:r>
              <a:rPr lang="en-US" sz="2000" b="0" dirty="0" err="1"/>
              <a:t>ან</a:t>
            </a:r>
            <a:r>
              <a:rPr lang="en-US" sz="2000" b="0" dirty="0"/>
              <a:t> </a:t>
            </a:r>
            <a:r>
              <a:rPr lang="en-US" sz="2000" b="0" dirty="0" err="1"/>
              <a:t>წარდგენილია</a:t>
            </a:r>
            <a:r>
              <a:rPr lang="en-US" sz="2000" b="0" dirty="0"/>
              <a:t> </a:t>
            </a:r>
            <a:r>
              <a:rPr lang="en-US" sz="2000" b="0" dirty="0" err="1"/>
              <a:t>თანმხლები</a:t>
            </a:r>
            <a:r>
              <a:rPr lang="en-US" sz="2000" b="0" dirty="0"/>
              <a:t> </a:t>
            </a:r>
            <a:r>
              <a:rPr lang="en-US" sz="2000" b="0" dirty="0" err="1"/>
              <a:t>დიაგნოზის</a:t>
            </a:r>
            <a:r>
              <a:rPr lang="en-US" sz="2000" b="0" dirty="0"/>
              <a:t> </a:t>
            </a:r>
            <a:r>
              <a:rPr lang="en-US" sz="2000" b="0" dirty="0" err="1"/>
              <a:t>სახით</a:t>
            </a:r>
            <a:r>
              <a:rPr lang="en-US" sz="2000" b="0" dirty="0"/>
              <a:t>; </a:t>
            </a:r>
          </a:p>
          <a:p>
            <a:pPr lvl="1" algn="just">
              <a:spcBef>
                <a:spcPts val="600"/>
              </a:spcBef>
              <a:spcAft>
                <a:spcPts val="600"/>
              </a:spcAft>
              <a:buFont typeface="Wingdings" panose="05000000000000000000" pitchFamily="2" charset="2"/>
              <a:buChar char="Ø"/>
            </a:pPr>
            <a:r>
              <a:rPr lang="en-US" sz="2000" b="0" dirty="0" err="1"/>
              <a:t>თუ</a:t>
            </a:r>
            <a:r>
              <a:rPr lang="en-US" sz="2000" b="0" dirty="0"/>
              <a:t> </a:t>
            </a:r>
            <a:r>
              <a:rPr lang="en-US" sz="2000" b="0" dirty="0" err="1"/>
              <a:t>სრულად</a:t>
            </a:r>
            <a:r>
              <a:rPr lang="en-US" sz="2000" b="0" dirty="0"/>
              <a:t> </a:t>
            </a:r>
            <a:r>
              <a:rPr lang="en-US" sz="2000" b="0" dirty="0" err="1"/>
              <a:t>არ</a:t>
            </a:r>
            <a:r>
              <a:rPr lang="en-US" sz="2000" b="0" dirty="0"/>
              <a:t> </a:t>
            </a:r>
            <a:r>
              <a:rPr lang="en-US" sz="2000" b="0" dirty="0" err="1"/>
              <a:t>ჩატარებულა</a:t>
            </a:r>
            <a:r>
              <a:rPr lang="en-US" sz="2000" b="0" dirty="0"/>
              <a:t> </a:t>
            </a:r>
            <a:r>
              <a:rPr lang="en-US" sz="2000" b="0" dirty="0" err="1"/>
              <a:t>სახელმწიფო</a:t>
            </a:r>
            <a:r>
              <a:rPr lang="en-US" sz="2000" b="0" dirty="0"/>
              <a:t> </a:t>
            </a:r>
            <a:r>
              <a:rPr lang="en-US" sz="2000" b="0" dirty="0" err="1"/>
              <a:t>პროგრამით</a:t>
            </a:r>
            <a:r>
              <a:rPr lang="en-US" sz="2000" b="0" dirty="0"/>
              <a:t> </a:t>
            </a:r>
            <a:r>
              <a:rPr lang="en-US" sz="2000" b="0" dirty="0" err="1"/>
              <a:t>გათვალისწინებული</a:t>
            </a:r>
            <a:r>
              <a:rPr lang="en-US" sz="2000" b="0" dirty="0"/>
              <a:t> </a:t>
            </a:r>
            <a:r>
              <a:rPr lang="en-US" sz="2000" b="0" dirty="0" err="1"/>
              <a:t>მომსახურება</a:t>
            </a:r>
            <a:r>
              <a:rPr lang="en-US" sz="2000" b="0" dirty="0"/>
              <a:t>; </a:t>
            </a:r>
          </a:p>
          <a:p>
            <a:pPr lvl="1" algn="just">
              <a:spcBef>
                <a:spcPts val="600"/>
              </a:spcBef>
              <a:spcAft>
                <a:spcPts val="600"/>
              </a:spcAft>
              <a:buFont typeface="Wingdings" panose="05000000000000000000" pitchFamily="2" charset="2"/>
              <a:buChar char="Ø"/>
            </a:pPr>
            <a:r>
              <a:rPr lang="en-US" sz="2000" b="0" dirty="0" err="1"/>
              <a:t>თუ</a:t>
            </a:r>
            <a:r>
              <a:rPr lang="en-US" sz="2000" b="0" dirty="0"/>
              <a:t> </a:t>
            </a:r>
            <a:r>
              <a:rPr lang="en-US" sz="2000" b="0" dirty="0" err="1"/>
              <a:t>აღნიშნული</a:t>
            </a:r>
            <a:r>
              <a:rPr lang="en-US" sz="2000" b="0" dirty="0"/>
              <a:t> </a:t>
            </a:r>
            <a:r>
              <a:rPr lang="en-US" sz="2000" b="0" dirty="0" err="1"/>
              <a:t>შემთხვევა</a:t>
            </a:r>
            <a:r>
              <a:rPr lang="en-US" sz="2000" b="0" dirty="0"/>
              <a:t> </a:t>
            </a:r>
            <a:r>
              <a:rPr lang="en-US" sz="2000" b="0" dirty="0" err="1"/>
              <a:t>არ</a:t>
            </a:r>
            <a:r>
              <a:rPr lang="en-US" sz="2000" b="0" dirty="0"/>
              <a:t> </a:t>
            </a:r>
            <a:r>
              <a:rPr lang="en-US" sz="2000" b="0" dirty="0" err="1"/>
              <a:t>წარმოადგენს</a:t>
            </a:r>
            <a:r>
              <a:rPr lang="en-US" sz="2000" b="0" dirty="0"/>
              <a:t> </a:t>
            </a:r>
            <a:r>
              <a:rPr lang="en-US" sz="2000" b="0" dirty="0" err="1"/>
              <a:t>პროგრამით</a:t>
            </a:r>
            <a:r>
              <a:rPr lang="en-US" sz="2000" b="0" dirty="0"/>
              <a:t> </a:t>
            </a:r>
            <a:r>
              <a:rPr lang="en-US" sz="2000" b="0" dirty="0" err="1"/>
              <a:t>გათვალისწინებულ</a:t>
            </a:r>
            <a:r>
              <a:rPr lang="en-US" sz="2000" b="0" dirty="0"/>
              <a:t> </a:t>
            </a:r>
            <a:r>
              <a:rPr lang="en-US" sz="2000" b="0" dirty="0" err="1"/>
              <a:t>მომსახურებას</a:t>
            </a:r>
            <a:r>
              <a:rPr lang="ka-GE" sz="2000" b="0" dirty="0"/>
              <a:t> </a:t>
            </a:r>
          </a:p>
          <a:p>
            <a:pPr lvl="1" algn="just">
              <a:spcBef>
                <a:spcPts val="600"/>
              </a:spcBef>
              <a:spcAft>
                <a:spcPts val="600"/>
              </a:spcAft>
              <a:buFont typeface="Wingdings" panose="05000000000000000000" pitchFamily="2" charset="2"/>
              <a:buChar char="Ø"/>
            </a:pPr>
            <a:r>
              <a:rPr lang="en-US" sz="2000" b="0" dirty="0" err="1"/>
              <a:t>თუ</a:t>
            </a:r>
            <a:r>
              <a:rPr lang="en-US" sz="2000" b="0" dirty="0"/>
              <a:t> </a:t>
            </a:r>
            <a:r>
              <a:rPr lang="en-US" sz="2000" b="0" dirty="0" err="1"/>
              <a:t>მიმწოდებელი</a:t>
            </a:r>
            <a:r>
              <a:rPr lang="en-US" sz="2000" b="0" dirty="0"/>
              <a:t> </a:t>
            </a:r>
            <a:r>
              <a:rPr lang="en-US" sz="2000" b="0" dirty="0" err="1"/>
              <a:t>არ</a:t>
            </a:r>
            <a:r>
              <a:rPr lang="en-US" sz="2000" b="0" dirty="0"/>
              <a:t> </a:t>
            </a:r>
            <a:r>
              <a:rPr lang="en-US" sz="2000" b="0" dirty="0" err="1"/>
              <a:t>ფლობს</a:t>
            </a:r>
            <a:r>
              <a:rPr lang="en-US" sz="2000" b="0" dirty="0"/>
              <a:t> </a:t>
            </a:r>
            <a:r>
              <a:rPr lang="ka-GE" sz="2000" b="0" dirty="0"/>
              <a:t>საქმიანობის უფლებას</a:t>
            </a:r>
            <a:r>
              <a:rPr lang="en-US" sz="2000" b="0" dirty="0"/>
              <a:t>; </a:t>
            </a:r>
          </a:p>
          <a:p>
            <a:pPr lvl="1" algn="just">
              <a:spcBef>
                <a:spcPts val="600"/>
              </a:spcBef>
              <a:spcAft>
                <a:spcPts val="600"/>
              </a:spcAft>
              <a:buFont typeface="Wingdings" panose="05000000000000000000" pitchFamily="2" charset="2"/>
              <a:buChar char="Ø"/>
            </a:pPr>
            <a:r>
              <a:rPr lang="en-US" sz="2000" b="0" dirty="0" err="1"/>
              <a:t>თუ</a:t>
            </a:r>
            <a:r>
              <a:rPr lang="en-US" sz="2000" b="0" dirty="0"/>
              <a:t> </a:t>
            </a:r>
            <a:r>
              <a:rPr lang="en-US" sz="2000" b="0" dirty="0" err="1"/>
              <a:t>ექიმი</a:t>
            </a:r>
            <a:r>
              <a:rPr lang="en-US" sz="2000" b="0" dirty="0"/>
              <a:t> </a:t>
            </a:r>
            <a:r>
              <a:rPr lang="en-US" sz="2000" b="0" dirty="0" err="1"/>
              <a:t>არ</a:t>
            </a:r>
            <a:r>
              <a:rPr lang="en-US" sz="2000" b="0" dirty="0"/>
              <a:t> </a:t>
            </a:r>
            <a:r>
              <a:rPr lang="en-US" sz="2000" b="0" dirty="0" err="1"/>
              <a:t>ფლობს</a:t>
            </a:r>
            <a:r>
              <a:rPr lang="en-US" sz="2000" b="0" dirty="0"/>
              <a:t> </a:t>
            </a:r>
            <a:r>
              <a:rPr lang="ka-GE" sz="2000" b="0" dirty="0"/>
              <a:t>დამოუკიდებელი საქმიანობის უფლებას; </a:t>
            </a:r>
          </a:p>
          <a:p>
            <a:pPr lvl="1" algn="just">
              <a:spcBef>
                <a:spcPts val="600"/>
              </a:spcBef>
              <a:spcAft>
                <a:spcPts val="600"/>
              </a:spcAft>
              <a:buFont typeface="Wingdings" panose="05000000000000000000" pitchFamily="2" charset="2"/>
              <a:buChar char="Ø"/>
            </a:pPr>
            <a:r>
              <a:rPr lang="en-US" sz="2000" b="0" dirty="0" err="1"/>
              <a:t>თუ</a:t>
            </a:r>
            <a:r>
              <a:rPr lang="en-US" sz="2000" b="0" dirty="0"/>
              <a:t> </a:t>
            </a:r>
            <a:r>
              <a:rPr lang="en-US" sz="2000" b="0" dirty="0" err="1"/>
              <a:t>შემთხვევის</a:t>
            </a:r>
            <a:r>
              <a:rPr lang="en-US" sz="2000" b="0" dirty="0"/>
              <a:t> </a:t>
            </a:r>
            <a:r>
              <a:rPr lang="en-US" sz="2000" b="0" dirty="0" err="1"/>
              <a:t>შესახებ</a:t>
            </a:r>
            <a:r>
              <a:rPr lang="en-US" sz="2000" b="0" dirty="0"/>
              <a:t> </a:t>
            </a:r>
            <a:r>
              <a:rPr lang="en-US" sz="2000" b="0" dirty="0" err="1"/>
              <a:t>მონაცემები</a:t>
            </a:r>
            <a:r>
              <a:rPr lang="en-US" sz="2000" b="0" dirty="0"/>
              <a:t> </a:t>
            </a:r>
            <a:r>
              <a:rPr lang="en-US" sz="2000" b="0" dirty="0" err="1"/>
              <a:t>ან</a:t>
            </a:r>
            <a:r>
              <a:rPr lang="en-US" sz="2000" b="0" dirty="0"/>
              <a:t>/</a:t>
            </a:r>
            <a:r>
              <a:rPr lang="en-US" sz="2000" b="0" dirty="0" err="1"/>
              <a:t>და</a:t>
            </a:r>
            <a:r>
              <a:rPr lang="en-US" sz="2000" b="0" dirty="0"/>
              <a:t> </a:t>
            </a:r>
            <a:r>
              <a:rPr lang="en-US" sz="2000" b="0" dirty="0" err="1"/>
              <a:t>დოკუმენტაცია</a:t>
            </a:r>
            <a:r>
              <a:rPr lang="en-US" sz="2000" b="0" dirty="0"/>
              <a:t> </a:t>
            </a:r>
            <a:r>
              <a:rPr lang="en-US" sz="2000" b="0" dirty="0" err="1"/>
              <a:t>არ</a:t>
            </a:r>
            <a:r>
              <a:rPr lang="en-US" sz="2000" b="0" dirty="0"/>
              <a:t> </a:t>
            </a:r>
            <a:r>
              <a:rPr lang="en-US" sz="2000" b="0" dirty="0" err="1"/>
              <a:t>ასახავს</a:t>
            </a:r>
            <a:r>
              <a:rPr lang="en-US" sz="2000" b="0" dirty="0"/>
              <a:t> </a:t>
            </a:r>
            <a:r>
              <a:rPr lang="en-US" sz="2000" b="0" dirty="0" err="1"/>
              <a:t>სინამდვილეს</a:t>
            </a:r>
            <a:r>
              <a:rPr lang="en-US" sz="2000" b="0" dirty="0"/>
              <a:t>; </a:t>
            </a:r>
          </a:p>
          <a:p>
            <a:pPr lvl="1" algn="just">
              <a:spcBef>
                <a:spcPts val="600"/>
              </a:spcBef>
              <a:spcAft>
                <a:spcPts val="600"/>
              </a:spcAft>
              <a:buFont typeface="Wingdings" panose="05000000000000000000" pitchFamily="2" charset="2"/>
              <a:buChar char="Ø"/>
            </a:pPr>
            <a:r>
              <a:rPr lang="en-US" sz="2000" b="0" dirty="0" err="1"/>
              <a:t>თუ</a:t>
            </a:r>
            <a:r>
              <a:rPr lang="en-US" sz="2000" b="0" dirty="0"/>
              <a:t> </a:t>
            </a:r>
            <a:r>
              <a:rPr lang="en-US" sz="2000" b="0" dirty="0" err="1"/>
              <a:t>კონტროლის</a:t>
            </a:r>
            <a:r>
              <a:rPr lang="en-US" sz="2000" b="0" dirty="0"/>
              <a:t> </a:t>
            </a:r>
            <a:r>
              <a:rPr lang="en-US" sz="2000" b="0" dirty="0" err="1"/>
              <a:t>ან</a:t>
            </a:r>
            <a:r>
              <a:rPr lang="en-US" sz="2000" b="0" dirty="0"/>
              <a:t> </a:t>
            </a:r>
            <a:r>
              <a:rPr lang="en-US" sz="2000" b="0" dirty="0" err="1"/>
              <a:t>რევიზიის</a:t>
            </a:r>
            <a:r>
              <a:rPr lang="en-US" sz="2000" b="0" dirty="0"/>
              <a:t> </a:t>
            </a:r>
            <a:r>
              <a:rPr lang="en-US" sz="2000" b="0" dirty="0" err="1"/>
              <a:t>დროს</a:t>
            </a:r>
            <a:r>
              <a:rPr lang="en-US" sz="2000" b="0" dirty="0"/>
              <a:t> </a:t>
            </a:r>
            <a:r>
              <a:rPr lang="en-US" sz="2000" b="0" dirty="0" err="1"/>
              <a:t>ვერ</a:t>
            </a:r>
            <a:r>
              <a:rPr lang="en-US" sz="2000" b="0" dirty="0"/>
              <a:t> </a:t>
            </a:r>
            <a:r>
              <a:rPr lang="en-US" sz="2000" b="0" dirty="0" err="1"/>
              <a:t>იქნა</a:t>
            </a:r>
            <a:r>
              <a:rPr lang="en-US" sz="2000" b="0" dirty="0"/>
              <a:t> </a:t>
            </a:r>
            <a:r>
              <a:rPr lang="en-US" sz="2000" b="0" dirty="0" err="1"/>
              <a:t>წარმოდგენილი</a:t>
            </a:r>
            <a:r>
              <a:rPr lang="en-US" sz="2000" b="0" dirty="0"/>
              <a:t> </a:t>
            </a:r>
            <a:r>
              <a:rPr lang="en-US" sz="2000" b="0" dirty="0" err="1"/>
              <a:t>შემთხვევის</a:t>
            </a:r>
            <a:r>
              <a:rPr lang="en-US" sz="2000" b="0" dirty="0"/>
              <a:t> </a:t>
            </a:r>
            <a:r>
              <a:rPr lang="en-US" sz="2000" b="0" dirty="0" err="1"/>
              <a:t>ამსახველი</a:t>
            </a:r>
            <a:r>
              <a:rPr lang="en-US" sz="2000" b="0" dirty="0"/>
              <a:t> </a:t>
            </a:r>
            <a:r>
              <a:rPr lang="en-US" sz="2000" b="0" dirty="0" err="1"/>
              <a:t>პირველადი</a:t>
            </a:r>
            <a:r>
              <a:rPr lang="en-US" sz="2000" b="0" dirty="0"/>
              <a:t> </a:t>
            </a:r>
            <a:r>
              <a:rPr lang="en-US" sz="2000" b="0" dirty="0" err="1"/>
              <a:t>სამედიცინო</a:t>
            </a:r>
            <a:r>
              <a:rPr lang="en-US" sz="2000" b="0" dirty="0"/>
              <a:t> </a:t>
            </a:r>
            <a:r>
              <a:rPr lang="en-US" sz="2000" b="0" dirty="0" err="1"/>
              <a:t>დოკუმენტაცია</a:t>
            </a:r>
            <a:r>
              <a:rPr lang="en-US" sz="2000" b="0" dirty="0"/>
              <a:t> </a:t>
            </a:r>
            <a:endParaRPr lang="en-US" sz="3200" dirty="0"/>
          </a:p>
        </p:txBody>
      </p:sp>
    </p:spTree>
    <p:extLst>
      <p:ext uri="{BB962C8B-B14F-4D97-AF65-F5344CB8AC3E}">
        <p14:creationId xmlns:p14="http://schemas.microsoft.com/office/powerpoint/2010/main" val="35153505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981075"/>
            <a:ext cx="7772400" cy="1470025"/>
          </a:xfrm>
        </p:spPr>
        <p:txBody>
          <a:bodyPr/>
          <a:lstStyle/>
          <a:p>
            <a:pPr>
              <a:defRPr/>
            </a:pPr>
            <a:r>
              <a:rPr lang="ka-GE" b="1" dirty="0">
                <a:effectLst>
                  <a:outerShdw blurRad="38100" dist="38100" dir="2700000" algn="tl">
                    <a:srgbClr val="000000">
                      <a:alpha val="43137"/>
                    </a:srgbClr>
                  </a:outerShdw>
                </a:effectLst>
              </a:rPr>
              <a:t>გმადლობთ  ყურადღებისთვის!</a:t>
            </a:r>
            <a:endParaRPr lang="en-US" b="1" dirty="0">
              <a:effectLst>
                <a:outerShdw blurRad="38100" dist="38100" dir="2700000" algn="tl">
                  <a:srgbClr val="000000">
                    <a:alpha val="43137"/>
                  </a:srgbClr>
                </a:outerShdw>
              </a:effectLst>
            </a:endParaRPr>
          </a:p>
        </p:txBody>
      </p:sp>
      <p:sp>
        <p:nvSpPr>
          <p:cNvPr id="4" name="Title 1"/>
          <p:cNvSpPr txBox="1">
            <a:spLocks/>
          </p:cNvSpPr>
          <p:nvPr/>
        </p:nvSpPr>
        <p:spPr bwMode="auto">
          <a:xfrm>
            <a:off x="827088" y="3213100"/>
            <a:ext cx="7772400" cy="1470025"/>
          </a:xfrm>
          <a:prstGeom prst="rect">
            <a:avLst/>
          </a:prstGeom>
          <a:noFill/>
          <a:ln w="9525">
            <a:noFill/>
            <a:miter lim="800000"/>
            <a:headEnd/>
            <a:tailEnd/>
          </a:ln>
        </p:spPr>
        <p:txBody>
          <a:bodyPr anchor="ctr"/>
          <a:lstStyle/>
          <a:p>
            <a:pPr algn="ctr" eaLnBrk="0" hangingPunct="0">
              <a:spcBef>
                <a:spcPts val="1200"/>
              </a:spcBef>
              <a:defRPr/>
            </a:pPr>
            <a:r>
              <a:rPr lang="ka-GE" sz="4000" kern="0" dirty="0">
                <a:solidFill>
                  <a:schemeClr val="accent2">
                    <a:lumMod val="75000"/>
                  </a:schemeClr>
                </a:solidFill>
                <a:effectLst>
                  <a:outerShdw blurRad="38100" dist="38100" dir="2700000" algn="tl">
                    <a:srgbClr val="000000">
                      <a:alpha val="43137"/>
                    </a:srgbClr>
                  </a:outerShdw>
                </a:effectLst>
                <a:latin typeface="+mj-lt"/>
                <a:ea typeface="+mj-ea"/>
                <a:cs typeface="+mj-cs"/>
              </a:rPr>
              <a:t>შეკითხვები?</a:t>
            </a:r>
          </a:p>
          <a:p>
            <a:pPr algn="ctr" eaLnBrk="0" hangingPunct="0">
              <a:spcBef>
                <a:spcPts val="1200"/>
              </a:spcBef>
              <a:defRPr/>
            </a:pPr>
            <a:r>
              <a:rPr lang="ka-GE" sz="4000" kern="0" dirty="0">
                <a:solidFill>
                  <a:schemeClr val="accent2">
                    <a:lumMod val="75000"/>
                  </a:schemeClr>
                </a:solidFill>
                <a:effectLst>
                  <a:outerShdw blurRad="38100" dist="38100" dir="2700000" algn="tl">
                    <a:srgbClr val="000000">
                      <a:alpha val="43137"/>
                    </a:srgbClr>
                  </a:outerShdw>
                </a:effectLst>
                <a:latin typeface="+mj-lt"/>
                <a:ea typeface="+mj-ea"/>
                <a:cs typeface="+mj-cs"/>
              </a:rPr>
              <a:t>წინადადებები?</a:t>
            </a:r>
            <a:endParaRPr lang="en-US" sz="4000" kern="0" dirty="0">
              <a:solidFill>
                <a:schemeClr val="accent2">
                  <a:lumMod val="75000"/>
                </a:schemeClr>
              </a:solidFill>
              <a:effectLst>
                <a:outerShdw blurRad="38100" dist="38100" dir="2700000" algn="tl">
                  <a:srgbClr val="000000">
                    <a:alpha val="43137"/>
                  </a:srgbClr>
                </a:outerShdw>
              </a:effectLst>
              <a:latin typeface="+mj-lt"/>
              <a:ea typeface="+mj-ea"/>
              <a:cs typeface="+mj-cs"/>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t>ლიტერატურა</a:t>
            </a:r>
            <a:endParaRPr lang="en-US" dirty="0"/>
          </a:p>
        </p:txBody>
      </p:sp>
      <p:sp>
        <p:nvSpPr>
          <p:cNvPr id="3" name="Content Placeholder 2"/>
          <p:cNvSpPr>
            <a:spLocks noGrp="1"/>
          </p:cNvSpPr>
          <p:nvPr>
            <p:ph idx="1"/>
          </p:nvPr>
        </p:nvSpPr>
        <p:spPr/>
        <p:txBody>
          <a:bodyPr/>
          <a:lstStyle/>
          <a:p>
            <a:r>
              <a:rPr lang="en-US" sz="1600" dirty="0"/>
              <a:t>WGO/EURO. Health in transition – GEORGIA, 2002, 2009 </a:t>
            </a:r>
            <a:r>
              <a:rPr lang="en-US" sz="1600" dirty="0">
                <a:hlinkClick r:id="rId2"/>
              </a:rPr>
              <a:t>http://www.euro.who.int/en/about-us/partners/observatory/publications/health-system-reviews-hits/full-list-of-country-hits/georgia-hit-2009</a:t>
            </a:r>
            <a:endParaRPr lang="en-US" sz="1600" dirty="0"/>
          </a:p>
          <a:p>
            <a:pPr marL="400050" lvl="1" indent="0">
              <a:buNone/>
            </a:pPr>
            <a:r>
              <a:rPr lang="en-US" sz="1600" dirty="0">
                <a:hlinkClick r:id="rId3"/>
              </a:rPr>
              <a:t>http://www.euro.who.int/en/about-us/partners/observatory/publications/health-system-reviews-hits/previous-hits-and-summaries/hits-summaries-old/georgia-hit-summary-2002</a:t>
            </a:r>
            <a:endParaRPr lang="en-US" sz="1600" dirty="0"/>
          </a:p>
          <a:p>
            <a:r>
              <a:rPr lang="en-US" sz="1600" dirty="0"/>
              <a:t>Georgia - Health system performance assessment </a:t>
            </a:r>
            <a:r>
              <a:rPr lang="en-US" sz="1600" dirty="0">
                <a:hlinkClick r:id="rId4"/>
              </a:rPr>
              <a:t>http://www.euro.who.int/en/search?q=HSPA+georgia</a:t>
            </a:r>
            <a:endParaRPr lang="en-US" sz="1600" dirty="0"/>
          </a:p>
          <a:p>
            <a:r>
              <a:rPr lang="ka-GE" sz="1600" dirty="0"/>
              <a:t>საქართველოს მთავრობის 2009 წლის N218, 2012 წლის N165 და 2013 წლის N36 დადგენილებები</a:t>
            </a:r>
          </a:p>
          <a:p>
            <a:endParaRPr lang="en-US" sz="1600" dirty="0"/>
          </a:p>
          <a:p>
            <a:pPr marL="0" indent="0">
              <a:buNone/>
            </a:pPr>
            <a:endParaRPr lang="en-US" sz="1600" dirty="0"/>
          </a:p>
        </p:txBody>
      </p:sp>
    </p:spTree>
    <p:extLst>
      <p:ext uri="{BB962C8B-B14F-4D97-AF65-F5344CB8AC3E}">
        <p14:creationId xmlns:p14="http://schemas.microsoft.com/office/powerpoint/2010/main" val="3063059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71438" y="434975"/>
            <a:ext cx="9144001" cy="493713"/>
          </a:xfrm>
        </p:spPr>
        <p:txBody>
          <a:bodyPr>
            <a:noAutofit/>
          </a:bodyPr>
          <a:lstStyle/>
          <a:p>
            <a:pPr>
              <a:lnSpc>
                <a:spcPct val="150000"/>
              </a:lnSpc>
              <a:defRPr/>
            </a:pPr>
            <a:r>
              <a:rPr lang="ka-GE" sz="2800" b="1" dirty="0">
                <a:solidFill>
                  <a:srgbClr val="C00000"/>
                </a:solidFill>
                <a:effectLst>
                  <a:outerShdw blurRad="38100" dist="38100" dir="2700000" algn="tl">
                    <a:srgbClr val="000000">
                      <a:alpha val="43137"/>
                    </a:srgbClr>
                  </a:outerShdw>
                </a:effectLst>
              </a:rPr>
              <a:t>გარდაცვალების სტრუქტურა</a:t>
            </a:r>
            <a:r>
              <a:rPr lang="ka-GE" sz="2800" dirty="0">
                <a:solidFill>
                  <a:srgbClr val="C00000"/>
                </a:solidFill>
                <a:effectLst>
                  <a:outerShdw blurRad="38100" dist="38100" dir="2700000" algn="tl">
                    <a:srgbClr val="000000">
                      <a:alpha val="43137"/>
                    </a:srgbClr>
                  </a:outerShdw>
                </a:effectLst>
              </a:rPr>
              <a:t>, ჯანმოს შეფასება 2014</a:t>
            </a:r>
            <a:endParaRPr lang="en-US" sz="2800" b="1" dirty="0">
              <a:solidFill>
                <a:srgbClr val="C00000"/>
              </a:solidFill>
              <a:effectLst>
                <a:outerShdw blurRad="38100" dist="38100" dir="2700000" algn="tl">
                  <a:srgbClr val="000000">
                    <a:alpha val="43137"/>
                  </a:srgbClr>
                </a:outerShdw>
              </a:effectLst>
            </a:endParaRPr>
          </a:p>
        </p:txBody>
      </p:sp>
      <p:pic>
        <p:nvPicPr>
          <p:cNvPr id="1536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341438"/>
            <a:ext cx="7560840" cy="51118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6328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2">
            <a:extLst>
              <a:ext uri="{FF2B5EF4-FFF2-40B4-BE49-F238E27FC236}">
                <a16:creationId xmlns:a16="http://schemas.microsoft.com/office/drawing/2014/main" id="{3001016F-F0F6-45B9-8CD4-8428BFAF376A}"/>
              </a:ext>
            </a:extLst>
          </p:cNvPr>
          <p:cNvSpPr>
            <a:spLocks noGrp="1" noChangeArrowheads="1"/>
          </p:cNvSpPr>
          <p:nvPr>
            <p:ph type="title" idx="4294967295"/>
          </p:nvPr>
        </p:nvSpPr>
        <p:spPr>
          <a:xfrm>
            <a:off x="107504" y="-171400"/>
            <a:ext cx="8501063" cy="1000126"/>
          </a:xfrm>
        </p:spPr>
        <p:txBody>
          <a:bodyPr/>
          <a:lstStyle/>
          <a:p>
            <a:pPr>
              <a:defRPr/>
            </a:pPr>
            <a:r>
              <a:rPr lang="ka-GE" altLang="ka-GE" sz="2800" b="1" dirty="0">
                <a:solidFill>
                  <a:schemeClr val="tx1"/>
                </a:solidFill>
                <a:effectLst>
                  <a:outerShdw blurRad="38100" dist="38100" dir="2700000" algn="tl">
                    <a:srgbClr val="C0C0C0"/>
                  </a:outerShdw>
                </a:effectLst>
              </a:rPr>
              <a:t>ჯანდაცვის დანახარჯები, საქართველო</a:t>
            </a:r>
            <a:endParaRPr lang="ru-RU" altLang="ka-GE" sz="2800" b="1" dirty="0">
              <a:solidFill>
                <a:schemeClr val="tx1"/>
              </a:solidFill>
              <a:effectLst>
                <a:outerShdw blurRad="38100" dist="38100" dir="2700000" algn="tl">
                  <a:srgbClr val="C0C0C0"/>
                </a:outerShdw>
              </a:effectLst>
            </a:endParaRPr>
          </a:p>
        </p:txBody>
      </p:sp>
      <p:graphicFrame>
        <p:nvGraphicFramePr>
          <p:cNvPr id="12" name="Content Placeholder 3"/>
          <p:cNvGraphicFramePr>
            <a:graphicFrameLocks noGrp="1"/>
          </p:cNvGraphicFramePr>
          <p:nvPr>
            <p:ph idx="1"/>
            <p:extLst>
              <p:ext uri="{D42A27DB-BD31-4B8C-83A1-F6EECF244321}">
                <p14:modId xmlns:p14="http://schemas.microsoft.com/office/powerpoint/2010/main" val="871909777"/>
              </p:ext>
            </p:extLst>
          </p:nvPr>
        </p:nvGraphicFramePr>
        <p:xfrm>
          <a:off x="467544" y="556172"/>
          <a:ext cx="8229600" cy="3960440"/>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p:cNvSpPr txBox="1"/>
          <p:nvPr/>
        </p:nvSpPr>
        <p:spPr>
          <a:xfrm>
            <a:off x="119039" y="4178697"/>
            <a:ext cx="1370888" cy="307777"/>
          </a:xfrm>
          <a:prstGeom prst="rect">
            <a:avLst/>
          </a:prstGeom>
          <a:noFill/>
        </p:spPr>
        <p:txBody>
          <a:bodyPr wrap="none" rtlCol="0">
            <a:spAutoFit/>
          </a:bodyPr>
          <a:lstStyle/>
          <a:p>
            <a:r>
              <a:rPr lang="en-US" sz="1400" b="0" dirty="0" err="1"/>
              <a:t>MoLHSA</a:t>
            </a:r>
            <a:r>
              <a:rPr lang="en-US" sz="1400" b="0" dirty="0"/>
              <a:t>/NHA</a:t>
            </a:r>
          </a:p>
        </p:txBody>
      </p:sp>
      <p:graphicFrame>
        <p:nvGraphicFramePr>
          <p:cNvPr id="4" name="Chart 3"/>
          <p:cNvGraphicFramePr/>
          <p:nvPr>
            <p:extLst>
              <p:ext uri="{D42A27DB-BD31-4B8C-83A1-F6EECF244321}">
                <p14:modId xmlns:p14="http://schemas.microsoft.com/office/powerpoint/2010/main" val="1582751272"/>
              </p:ext>
            </p:extLst>
          </p:nvPr>
        </p:nvGraphicFramePr>
        <p:xfrm>
          <a:off x="1691680" y="4725144"/>
          <a:ext cx="6096000" cy="2140843"/>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Box 14"/>
          <p:cNvSpPr txBox="1"/>
          <p:nvPr/>
        </p:nvSpPr>
        <p:spPr>
          <a:xfrm>
            <a:off x="18208" y="6464775"/>
            <a:ext cx="1601464" cy="307777"/>
          </a:xfrm>
          <a:prstGeom prst="rect">
            <a:avLst/>
          </a:prstGeom>
          <a:noFill/>
        </p:spPr>
        <p:txBody>
          <a:bodyPr wrap="none" rtlCol="0">
            <a:spAutoFit/>
          </a:bodyPr>
          <a:lstStyle/>
          <a:p>
            <a:r>
              <a:rPr lang="en-US" sz="1400" b="0" dirty="0"/>
              <a:t>WHO-EURO/HFA</a:t>
            </a:r>
          </a:p>
        </p:txBody>
      </p:sp>
    </p:spTree>
    <p:extLst>
      <p:ext uri="{BB962C8B-B14F-4D97-AF65-F5344CB8AC3E}">
        <p14:creationId xmlns:p14="http://schemas.microsoft.com/office/powerpoint/2010/main" val="3650927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611560" y="116632"/>
            <a:ext cx="8229600" cy="1139825"/>
          </a:xfrm>
        </p:spPr>
        <p:txBody>
          <a:bodyPr rtlCol="0">
            <a:normAutofit/>
          </a:bodyPr>
          <a:lstStyle/>
          <a:p>
            <a:pPr algn="ctr" fontAlgn="auto">
              <a:spcAft>
                <a:spcPts val="0"/>
              </a:spcAft>
              <a:defRPr/>
            </a:pPr>
            <a:r>
              <a:rPr lang="en-US" sz="3200" b="1" dirty="0">
                <a:solidFill>
                  <a:schemeClr val="tx1"/>
                </a:solidFill>
              </a:rPr>
              <a:t>ჯ</a:t>
            </a:r>
            <a:r>
              <a:rPr lang="ka-GE" sz="3200" b="1" dirty="0">
                <a:solidFill>
                  <a:schemeClr val="tx1"/>
                </a:solidFill>
              </a:rPr>
              <a:t>ანდაცვაზე მთლიანი დანახარჯების სტრუქტურა</a:t>
            </a:r>
            <a:r>
              <a:rPr lang="en-US" sz="3200" b="1" dirty="0">
                <a:solidFill>
                  <a:schemeClr val="tx1"/>
                </a:solidFill>
              </a:rPr>
              <a:t>, </a:t>
            </a:r>
            <a:r>
              <a:rPr lang="ka-GE" sz="3200" b="1" dirty="0">
                <a:solidFill>
                  <a:schemeClr val="tx1"/>
                </a:solidFill>
              </a:rPr>
              <a:t>საქართველო</a:t>
            </a:r>
            <a:endParaRPr lang="ru-RU" sz="3200" b="1" dirty="0">
              <a:solidFill>
                <a:schemeClr val="tx1"/>
              </a:solidFill>
            </a:endParaRPr>
          </a:p>
        </p:txBody>
      </p:sp>
      <p:graphicFrame>
        <p:nvGraphicFramePr>
          <p:cNvPr id="10" name="Chart Placeholder 8"/>
          <p:cNvGraphicFramePr>
            <a:graphicFrameLocks/>
          </p:cNvGraphicFramePr>
          <p:nvPr>
            <p:extLst>
              <p:ext uri="{D42A27DB-BD31-4B8C-83A1-F6EECF244321}">
                <p14:modId xmlns:p14="http://schemas.microsoft.com/office/powerpoint/2010/main" val="2007527098"/>
              </p:ext>
            </p:extLst>
          </p:nvPr>
        </p:nvGraphicFramePr>
        <p:xfrm>
          <a:off x="323528" y="1340768"/>
          <a:ext cx="8229600" cy="5040560"/>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p:cNvSpPr txBox="1"/>
          <p:nvPr/>
        </p:nvSpPr>
        <p:spPr>
          <a:xfrm>
            <a:off x="0" y="6494566"/>
            <a:ext cx="1370888" cy="307777"/>
          </a:xfrm>
          <a:prstGeom prst="rect">
            <a:avLst/>
          </a:prstGeom>
          <a:noFill/>
        </p:spPr>
        <p:txBody>
          <a:bodyPr wrap="none" rtlCol="0">
            <a:spAutoFit/>
          </a:bodyPr>
          <a:lstStyle/>
          <a:p>
            <a:r>
              <a:rPr lang="en-US" sz="1400" b="0" dirty="0" err="1"/>
              <a:t>MoLHSA</a:t>
            </a:r>
            <a:r>
              <a:rPr lang="en-US" sz="1400" b="0" dirty="0"/>
              <a:t>/NHA</a:t>
            </a:r>
          </a:p>
        </p:txBody>
      </p:sp>
    </p:spTree>
    <p:extLst>
      <p:ext uri="{BB962C8B-B14F-4D97-AF65-F5344CB8AC3E}">
        <p14:creationId xmlns:p14="http://schemas.microsoft.com/office/powerpoint/2010/main" val="3942223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229600" cy="1143000"/>
          </a:xfrm>
        </p:spPr>
        <p:txBody>
          <a:bodyPr>
            <a:normAutofit/>
          </a:bodyPr>
          <a:lstStyle/>
          <a:p>
            <a:r>
              <a:rPr lang="ka-GE" sz="3200" b="1" dirty="0"/>
              <a:t>ჯიბიდან გადახდების წილი </a:t>
            </a:r>
            <a:r>
              <a:rPr lang="en-US" sz="3200" b="1" dirty="0"/>
              <a:t>(OOP) </a:t>
            </a:r>
            <a:r>
              <a:rPr lang="ka-GE" sz="3200" b="1" dirty="0"/>
              <a:t>ჯანდაცვაზე მთლიანი დანახარჯებიდან</a:t>
            </a:r>
            <a:endParaRPr lang="en-US" sz="32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1664378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16785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Rot="1" noChangeArrowheads="1"/>
          </p:cNvSpPr>
          <p:nvPr>
            <p:ph type="title"/>
          </p:nvPr>
        </p:nvSpPr>
        <p:spPr>
          <a:xfrm>
            <a:off x="457200" y="76200"/>
            <a:ext cx="8229600" cy="1143000"/>
          </a:xfrm>
        </p:spPr>
        <p:txBody>
          <a:bodyPr/>
          <a:lstStyle/>
          <a:p>
            <a:pPr eaLnBrk="1" hangingPunct="1">
              <a:defRPr/>
            </a:pPr>
            <a:r>
              <a:rPr lang="ka-GE" sz="2800" dirty="0">
                <a:solidFill>
                  <a:schemeClr val="tx1"/>
                </a:solidFill>
              </a:rPr>
              <a:t>ჯანდაცვის სისტემის რეფორმა</a:t>
            </a:r>
            <a:br>
              <a:rPr lang="ka-GE" sz="2800" dirty="0">
                <a:solidFill>
                  <a:schemeClr val="tx1"/>
                </a:solidFill>
              </a:rPr>
            </a:br>
            <a:r>
              <a:rPr lang="ka-GE" sz="2800" dirty="0">
                <a:solidFill>
                  <a:schemeClr val="tx1"/>
                </a:solidFill>
              </a:rPr>
              <a:t>1995-2003</a:t>
            </a:r>
            <a:endParaRPr lang="ru-RU" sz="2800" dirty="0">
              <a:solidFill>
                <a:schemeClr val="tx1"/>
              </a:solidFill>
            </a:endParaRPr>
          </a:p>
        </p:txBody>
      </p:sp>
      <p:sp>
        <p:nvSpPr>
          <p:cNvPr id="141315" name="Rectangle 3"/>
          <p:cNvSpPr>
            <a:spLocks noGrp="1" noChangeArrowheads="1"/>
          </p:cNvSpPr>
          <p:nvPr>
            <p:ph type="body" idx="1"/>
          </p:nvPr>
        </p:nvSpPr>
        <p:spPr>
          <a:xfrm>
            <a:off x="214313" y="1125538"/>
            <a:ext cx="8607425" cy="3948112"/>
          </a:xfrm>
        </p:spPr>
        <p:txBody>
          <a:bodyPr/>
          <a:lstStyle/>
          <a:p>
            <a:pPr eaLnBrk="1" hangingPunct="1">
              <a:spcBef>
                <a:spcPts val="600"/>
              </a:spcBef>
              <a:buClr>
                <a:srgbClr val="C00000"/>
              </a:buClr>
              <a:buSzPct val="135000"/>
              <a:defRPr/>
            </a:pPr>
            <a:r>
              <a:rPr lang="ka-GE" sz="2000" dirty="0"/>
              <a:t>1995-97 წ. - სავალდებულო სამედიცინო დაზღვევა (3%+1</a:t>
            </a:r>
            <a:r>
              <a:rPr lang="en-US" sz="2000" dirty="0"/>
              <a:t>%) </a:t>
            </a:r>
            <a:r>
              <a:rPr lang="ka-GE" sz="2000" dirty="0"/>
              <a:t>პროგრამულ დაფინანსება</a:t>
            </a:r>
          </a:p>
          <a:p>
            <a:pPr eaLnBrk="1" hangingPunct="1">
              <a:spcBef>
                <a:spcPts val="600"/>
              </a:spcBef>
              <a:buClr>
                <a:srgbClr val="C00000"/>
              </a:buClr>
              <a:buSzPct val="135000"/>
              <a:defRPr/>
            </a:pPr>
            <a:r>
              <a:rPr lang="ka-GE" sz="2000" dirty="0"/>
              <a:t>2002 წ. - სავალდებულო სამედიცინო შესატანი</a:t>
            </a:r>
          </a:p>
          <a:p>
            <a:pPr eaLnBrk="1" hangingPunct="1">
              <a:spcBef>
                <a:spcPts val="600"/>
              </a:spcBef>
              <a:buClr>
                <a:srgbClr val="C00000"/>
              </a:buClr>
              <a:buSzPct val="135000"/>
              <a:defRPr/>
            </a:pPr>
            <a:r>
              <a:rPr lang="ka-GE" sz="2000" dirty="0"/>
              <a:t>2005 წ. - უმეტესწილად გადასახადზე დაფუძნებული ჯანდაცვის სისტემა</a:t>
            </a:r>
          </a:p>
          <a:p>
            <a:pPr eaLnBrk="1" hangingPunct="1">
              <a:spcBef>
                <a:spcPts val="600"/>
              </a:spcBef>
              <a:buClr>
                <a:srgbClr val="C00000"/>
              </a:buClr>
              <a:buSzPct val="135000"/>
              <a:defRPr/>
            </a:pPr>
            <a:r>
              <a:rPr lang="ka-GE" sz="2000" dirty="0">
                <a:effectLst/>
              </a:rPr>
              <a:t>სამედიცინო მომსახურების დაგეგმვის, შესყიდვისა და მიწოდების განცალკევება</a:t>
            </a:r>
          </a:p>
          <a:p>
            <a:pPr eaLnBrk="1" hangingPunct="1">
              <a:spcBef>
                <a:spcPts val="600"/>
              </a:spcBef>
              <a:buClr>
                <a:srgbClr val="C00000"/>
              </a:buClr>
              <a:buSzPct val="135000"/>
              <a:defRPr/>
            </a:pPr>
            <a:r>
              <a:rPr lang="ka-GE" sz="2000" dirty="0">
                <a:effectLst/>
              </a:rPr>
              <a:t>1995 ფარმ დაწესებულებების და სტომატოლოგიური კლინიკების პრივატიზება</a:t>
            </a:r>
          </a:p>
          <a:p>
            <a:pPr eaLnBrk="1" hangingPunct="1">
              <a:spcBef>
                <a:spcPts val="600"/>
              </a:spcBef>
              <a:buClr>
                <a:srgbClr val="C00000"/>
              </a:buClr>
              <a:buSzPct val="135000"/>
              <a:defRPr/>
            </a:pPr>
            <a:r>
              <a:rPr lang="ka-GE" sz="2000" dirty="0">
                <a:effectLst/>
              </a:rPr>
              <a:t>სამედიცინო დაწესებულებების სრული ფინანსური ავტონომია და მართვის თავისუფლება - სახელმწიფოს საკუთრებაში არსებული კერძო მმართველობის კორპორაციები</a:t>
            </a:r>
          </a:p>
          <a:p>
            <a:pPr eaLnBrk="1" hangingPunct="1">
              <a:spcBef>
                <a:spcPts val="600"/>
              </a:spcBef>
              <a:buClr>
                <a:srgbClr val="C00000"/>
              </a:buClr>
              <a:buSzPct val="135000"/>
              <a:defRPr/>
            </a:pPr>
            <a:r>
              <a:rPr lang="ka-GE" sz="2000" dirty="0">
                <a:effectLst/>
              </a:rPr>
              <a:t>1995 ჯანდაცვის რაიონული ფონდები, რომლებიც 1997 წლიდან გაერთიანდა რეგიონულ ფონდებად (ადგილობრივი მუნიციპალიტეტების ბიუჯეტების დაფინანსებით)</a:t>
            </a:r>
          </a:p>
          <a:p>
            <a:pPr eaLnBrk="1" hangingPunct="1">
              <a:spcBef>
                <a:spcPts val="600"/>
              </a:spcBef>
              <a:buClr>
                <a:srgbClr val="C00000"/>
              </a:buClr>
              <a:buSzPct val="135000"/>
              <a:defRPr/>
            </a:pPr>
            <a:endParaRPr lang="ka-GE" sz="2000"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7228</TotalTime>
  <Words>2863</Words>
  <Application>Microsoft Macintosh PowerPoint</Application>
  <PresentationFormat>On-screen Show (4:3)</PresentationFormat>
  <Paragraphs>431</Paragraphs>
  <Slides>43</Slides>
  <Notes>4</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43</vt:i4>
      </vt:variant>
    </vt:vector>
  </HeadingPairs>
  <TitlesOfParts>
    <vt:vector size="56" baseType="lpstr">
      <vt:lpstr>AcadNusx</vt:lpstr>
      <vt:lpstr>Arial</vt:lpstr>
      <vt:lpstr>Calibri</vt:lpstr>
      <vt:lpstr>Garamond</vt:lpstr>
      <vt:lpstr>Geneva</vt:lpstr>
      <vt:lpstr>Kozuka Mincho Pro H</vt:lpstr>
      <vt:lpstr>LitMtavrPS</vt:lpstr>
      <vt:lpstr>LitNusx</vt:lpstr>
      <vt:lpstr>Sylfaen</vt:lpstr>
      <vt:lpstr>Times New Roman</vt:lpstr>
      <vt:lpstr>Wingdings</vt:lpstr>
      <vt:lpstr>Wingdings 2</vt:lpstr>
      <vt:lpstr>Default Design</vt:lpstr>
      <vt:lpstr>საქართველოს ჯანმრთელობის დაცვის სისტემა</vt:lpstr>
      <vt:lpstr>შინაარსი</vt:lpstr>
      <vt:lpstr>CEE-CIS ქვეყნები შემოსავლების მიხედვით მსოფლიო ბანკის კლასიფიკაციით, 2017</vt:lpstr>
      <vt:lpstr>ძირითადი დემოგრაფიული და ეკონომიკური მაჩვენებლები</vt:lpstr>
      <vt:lpstr>გარდაცვალების სტრუქტურა, ჯანმოს შეფასება 2014</vt:lpstr>
      <vt:lpstr>ჯანდაცვის დანახარჯები, საქართველო</vt:lpstr>
      <vt:lpstr>ჯანდაცვაზე მთლიანი დანახარჯების სტრუქტურა, საქართველო</vt:lpstr>
      <vt:lpstr>ჯიბიდან გადახდების წილი (OOP) ჯანდაცვაზე მთლიანი დანახარჯებიდან</vt:lpstr>
      <vt:lpstr>ჯანდაცვის სისტემის რეფორმა 1995-2003</vt:lpstr>
      <vt:lpstr>2007-2012</vt:lpstr>
      <vt:lpstr>2007-2012 - გამოწვევები</vt:lpstr>
      <vt:lpstr>მოსახლეობის მოცვის სქემები</vt:lpstr>
      <vt:lpstr>2013 წლიდან დღემდე</vt:lpstr>
      <vt:lpstr>2012 - ჯანმრთელობის სახელმწიფო დაზღვევის მოსარგებლეები </vt:lpstr>
      <vt:lpstr>PowerPoint Presentation</vt:lpstr>
      <vt:lpstr>PowerPoint Presentation</vt:lpstr>
      <vt:lpstr>PowerPoint Presentation</vt:lpstr>
      <vt:lpstr>კითხვა</vt:lpstr>
      <vt:lpstr>საყოველთაო ჯანდაცვის პროგრამა - მიზანი</vt:lpstr>
      <vt:lpstr>სამედიცინო მომსახურების მიმწოდებლები</vt:lpstr>
      <vt:lpstr>საყოველთაო ჯანდაცვის პროგრამა</vt:lpstr>
      <vt:lpstr>პროცედურა მომსახურების მისაღებად</vt:lpstr>
      <vt:lpstr>მოსარგებლეები</vt:lpstr>
      <vt:lpstr>მოსარგებლეები</vt:lpstr>
      <vt:lpstr>სერვისების უტილიზაცია</vt:lpstr>
      <vt:lpstr>პროგრამის შეფასება (WB, WHO და USAID)</vt:lpstr>
      <vt:lpstr>კითხვები მიმოხილვისთვის</vt:lpstr>
      <vt:lpstr>მიმწოდებლების მიერ სამედიცინო მომსახურების განფასება</vt:lpstr>
      <vt:lpstr>ანგარიშგება</vt:lpstr>
      <vt:lpstr>ზედამხედველობა</vt:lpstr>
      <vt:lpstr>შეტყობინება შემთხვევის შესახებ</vt:lpstr>
      <vt:lpstr>პროგრამის ზედამხედველობის ეტაპები</vt:lpstr>
      <vt:lpstr>მონიტორინგი</vt:lpstr>
      <vt:lpstr>მონიტორინგი</vt:lpstr>
      <vt:lpstr>ინპექტირება (შესრულებული სამუშაოს დამუშავება)</vt:lpstr>
      <vt:lpstr>კონტროლი</vt:lpstr>
      <vt:lpstr>რევიზია</vt:lpstr>
      <vt:lpstr>რევიზია</vt:lpstr>
      <vt:lpstr> რევიზიისას  მოწმდება: </vt:lpstr>
      <vt:lpstr>PowerPoint Presentation</vt:lpstr>
      <vt:lpstr>ანაზღაურებული თანხის სრულად უკან დაბრუნების საფუძვლები </vt:lpstr>
      <vt:lpstr>გმადლობთ  ყურადღებისთვის!</vt:lpstr>
      <vt:lpstr>ლიტერატურა</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Microsoft Office User</cp:lastModifiedBy>
  <cp:revision>684</cp:revision>
  <dcterms:created xsi:type="dcterms:W3CDTF">2006-03-27T05:55:52Z</dcterms:created>
  <dcterms:modified xsi:type="dcterms:W3CDTF">2019-02-12T01:37:34Z</dcterms:modified>
</cp:coreProperties>
</file>